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36" r:id="rId1"/>
  </p:sldMasterIdLst>
  <p:notesMasterIdLst>
    <p:notesMasterId r:id="rId26"/>
  </p:notesMasterIdLst>
  <p:sldIdLst>
    <p:sldId id="294" r:id="rId2"/>
    <p:sldId id="272" r:id="rId3"/>
    <p:sldId id="284" r:id="rId4"/>
    <p:sldId id="281" r:id="rId5"/>
    <p:sldId id="278" r:id="rId6"/>
    <p:sldId id="279" r:id="rId7"/>
    <p:sldId id="276" r:id="rId8"/>
    <p:sldId id="282" r:id="rId9"/>
    <p:sldId id="297" r:id="rId10"/>
    <p:sldId id="263" r:id="rId11"/>
    <p:sldId id="299" r:id="rId12"/>
    <p:sldId id="264" r:id="rId13"/>
    <p:sldId id="265" r:id="rId14"/>
    <p:sldId id="296" r:id="rId15"/>
    <p:sldId id="298" r:id="rId16"/>
    <p:sldId id="285" r:id="rId17"/>
    <p:sldId id="283" r:id="rId18"/>
    <p:sldId id="286" r:id="rId19"/>
    <p:sldId id="275" r:id="rId20"/>
    <p:sldId id="287" r:id="rId21"/>
    <p:sldId id="295" r:id="rId22"/>
    <p:sldId id="277" r:id="rId23"/>
    <p:sldId id="28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9" autoAdjust="0"/>
    <p:restoredTop sz="95652" autoAdjust="0"/>
  </p:normalViewPr>
  <p:slideViewPr>
    <p:cSldViewPr>
      <p:cViewPr varScale="1">
        <p:scale>
          <a:sx n="87" d="100"/>
          <a:sy n="87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1459573274927404"/>
          <c:h val="0.941597966589190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78107,7</c:v>
                </c:pt>
              </c:strCache>
            </c:strRef>
          </c:tx>
          <c:explosion val="27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5117367911501877E-2"/>
                  <c:y val="-9.0257687998528457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7188301828897653E-3"/>
                  <c:y val="3.451029247002576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7110056554562832E-2"/>
                  <c:y val="1.8582465176167729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0"/>
                  <c:y val="-8.4948412233909226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1.1757952820057031E-2"/>
                  <c:y val="-2.1237103058477466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outEnd"/>
            <c:showPercent val="1"/>
            <c:showLeaderLines val="1"/>
            <c:leaderLines>
              <c:spPr>
                <a:ln cmpd="sng"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НДФЛ - 32012,3 тыс.рублей</c:v>
                </c:pt>
                <c:pt idx="1">
                  <c:v>Акцизы - 7434,2 тыс.рублей</c:v>
                </c:pt>
                <c:pt idx="2">
                  <c:v>ЕСХН - 21223,4 тыс.рублей</c:v>
                </c:pt>
                <c:pt idx="3">
                  <c:v>Земельный налог -  18171,1 тыс.рублей</c:v>
                </c:pt>
                <c:pt idx="4">
                  <c:v>Налог на имущество физ лиц - 4527,0 тыс.рублей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32012.3</c:v>
                </c:pt>
                <c:pt idx="1">
                  <c:v>7434.2</c:v>
                </c:pt>
                <c:pt idx="2">
                  <c:v>21223.4</c:v>
                </c:pt>
                <c:pt idx="3">
                  <c:v>18171.09999999994</c:v>
                </c:pt>
                <c:pt idx="4">
                  <c:v>4527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srgbClr val="58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400" b="1" i="0" u="none" strike="noStrike" kern="1200" baseline="0">
                <a:solidFill>
                  <a:srgbClr val="58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400" b="1" i="0" u="none" strike="noStrike" kern="1200" baseline="0">
                <a:solidFill>
                  <a:srgbClr val="58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lang="ru-RU" sz="1400" b="1" i="0" u="none" strike="noStrike" kern="1200" baseline="0">
                <a:solidFill>
                  <a:srgbClr val="58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693473211971531"/>
          <c:y val="0.25643801943111211"/>
          <c:w val="0.34298702260595504"/>
          <c:h val="0.57207237337168271"/>
        </c:manualLayout>
      </c:layout>
      <c:txPr>
        <a:bodyPr/>
        <a:lstStyle/>
        <a:p>
          <a:pPr>
            <a:defRPr sz="1400">
              <a:solidFill>
                <a:srgbClr val="58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 w="57150" cmpd="thickThin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50"/>
      <c:perspective val="30"/>
    </c:view3D>
    <c:floor>
      <c:spPr>
        <a:solidFill>
          <a:schemeClr val="tx2">
            <a:lumMod val="25000"/>
          </a:schemeClr>
        </a:solidFill>
      </c:spPr>
    </c:floor>
    <c:plotArea>
      <c:layout>
        <c:manualLayout>
          <c:layoutTarget val="inner"/>
          <c:xMode val="edge"/>
          <c:yMode val="edge"/>
          <c:x val="0.18188178821412526"/>
          <c:y val="0.29481892984364833"/>
          <c:w val="0.70293912192799157"/>
          <c:h val="0.5991139949277010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7030A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Рост 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28714.7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Рост НДФЛ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30765.7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7030A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Рост НДФЛ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32012.3</c:v>
                </c:pt>
              </c:numCache>
            </c:numRef>
          </c:val>
        </c:ser>
        <c:shape val="box"/>
        <c:axId val="117884416"/>
        <c:axId val="117885952"/>
        <c:axId val="117480960"/>
      </c:bar3DChart>
      <c:catAx>
        <c:axId val="117884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85952"/>
        <c:crosses val="autoZero"/>
        <c:auto val="1"/>
        <c:lblAlgn val="ctr"/>
        <c:lblOffset val="100"/>
      </c:catAx>
      <c:valAx>
        <c:axId val="11788595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84416"/>
        <c:crosses val="autoZero"/>
        <c:crossBetween val="between"/>
      </c:valAx>
      <c:serAx>
        <c:axId val="117480960"/>
        <c:scaling>
          <c:orientation val="minMax"/>
        </c:scaling>
        <c:delete val="1"/>
        <c:axPos val="b"/>
        <c:tickLblPos val="nextTo"/>
        <c:crossAx val="11788595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40"/>
      <c:perspective val="30"/>
    </c:view3D>
    <c:plotArea>
      <c:layout>
        <c:manualLayout>
          <c:layoutTarget val="inner"/>
          <c:xMode val="edge"/>
          <c:yMode val="edge"/>
          <c:x val="0.12680177379376617"/>
          <c:y val="8.5114491386506688E-2"/>
          <c:w val="0.87220669291338715"/>
          <c:h val="0.752607177752829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2557,8</a:t>
                    </a:r>
                    <a:endParaRPr lang="en-US" b="1" dirty="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3545,5</a:t>
                    </a:r>
                    <a:endParaRPr lang="en-US" b="1" dirty="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4527,0</a:t>
                    </a:r>
                    <a:endParaRPr lang="en-US" b="1" dirty="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2557.8000000000002</c:v>
                </c:pt>
                <c:pt idx="1">
                  <c:v>3545.5</c:v>
                </c:pt>
                <c:pt idx="2">
                  <c:v>4527</c:v>
                </c:pt>
              </c:numCache>
            </c:numRef>
          </c:val>
        </c:ser>
        <c:shape val="box"/>
        <c:axId val="117891840"/>
        <c:axId val="117893376"/>
        <c:axId val="123221760"/>
      </c:bar3DChart>
      <c:catAx>
        <c:axId val="117891840"/>
        <c:scaling>
          <c:orientation val="minMax"/>
        </c:scaling>
        <c:axPos val="b"/>
        <c:numFmt formatCode="General" sourceLinked="1"/>
        <c:tickLblPos val="nextTo"/>
        <c:crossAx val="117893376"/>
        <c:crosses val="autoZero"/>
        <c:auto val="1"/>
        <c:lblAlgn val="ctr"/>
        <c:lblOffset val="100"/>
      </c:catAx>
      <c:valAx>
        <c:axId val="117893376"/>
        <c:scaling>
          <c:orientation val="minMax"/>
        </c:scaling>
        <c:axPos val="l"/>
        <c:majorGridlines>
          <c:spPr>
            <a:ln>
              <a:solidFill>
                <a:srgbClr val="5800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17891840"/>
        <c:crosses val="autoZero"/>
        <c:crossBetween val="between"/>
      </c:valAx>
      <c:serAx>
        <c:axId val="123221760"/>
        <c:scaling>
          <c:orientation val="minMax"/>
        </c:scaling>
        <c:delete val="1"/>
        <c:axPos val="b"/>
        <c:tickLblPos val="nextTo"/>
        <c:crossAx val="11789337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2.6487699597307096E-2"/>
                  <c:y val="-1.8426923056326726E-2"/>
                </c:manualLayout>
              </c:layout>
              <c:showPercent val="1"/>
            </c:dLbl>
            <c:dLbl>
              <c:idx val="1"/>
              <c:layout>
                <c:manualLayout>
                  <c:x val="-4.4285045166907656E-2"/>
                  <c:y val="2.8947686503051993E-2"/>
                </c:manualLayout>
              </c:layout>
              <c:showPercent val="1"/>
            </c:dLbl>
            <c:dLbl>
              <c:idx val="2"/>
              <c:layout>
                <c:manualLayout>
                  <c:x val="-3.0254078431830003E-2"/>
                  <c:y val="-2.1975027100385042E-2"/>
                </c:manualLayout>
              </c:layout>
              <c:showPercent val="1"/>
            </c:dLbl>
            <c:dLbl>
              <c:idx val="3"/>
              <c:layout>
                <c:manualLayout>
                  <c:x val="3.2406989015345881E-2"/>
                  <c:y val="-2.1975027100385042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 - 1490,1 тыс. рублей</c:v>
                </c:pt>
                <c:pt idx="1">
                  <c:v>Доходы от оказания платных услуг (работ) и компенсации затрат государства  - 11010,5 тыс. рублей</c:v>
                </c:pt>
                <c:pt idx="2">
                  <c:v>Доходы от продажи материальных и нематериальных активов - 171,0 тыс. рублей</c:v>
                </c:pt>
                <c:pt idx="3">
                  <c:v>Прочие неналоговые доходы - 105,0 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1490.1</c:v>
                </c:pt>
                <c:pt idx="1">
                  <c:v>11010.5</c:v>
                </c:pt>
                <c:pt idx="2">
                  <c:v>171.2</c:v>
                </c:pt>
                <c:pt idx="3">
                  <c:v>105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 algn="just"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just"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 algn="just">
              <a:defRPr sz="1400" b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612984805727884"/>
          <c:y val="5.6727971804889504E-2"/>
          <c:w val="0.41381567567672706"/>
          <c:h val="0.86225507333743034"/>
        </c:manualLayout>
      </c:layout>
      <c:txPr>
        <a:bodyPr/>
        <a:lstStyle/>
        <a:p>
          <a:pPr algn="just">
            <a:defRPr sz="1400">
              <a:solidFill>
                <a:srgbClr val="58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 w="57150" cmpd="thickThin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explosion val="14"/>
            <c:spPr>
              <a:solidFill>
                <a:srgbClr val="92D05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2.6487699597307096E-2"/>
                  <c:y val="-1.8426923056326726E-2"/>
                </c:manualLayout>
              </c:layout>
              <c:showPercent val="1"/>
            </c:dLbl>
            <c:dLbl>
              <c:idx val="1"/>
              <c:layout>
                <c:manualLayout>
                  <c:x val="-4.4285045166907656E-2"/>
                  <c:y val="2.8947686503051993E-2"/>
                </c:manualLayout>
              </c:layout>
              <c:showPercent val="1"/>
            </c:dLbl>
            <c:dLbl>
              <c:idx val="2"/>
              <c:layout>
                <c:manualLayout>
                  <c:x val="-3.0254078431829985E-2"/>
                  <c:y val="-2.1975027100385042E-2"/>
                </c:manualLayout>
              </c:layout>
              <c:showPercent val="1"/>
            </c:dLbl>
            <c:dLbl>
              <c:idx val="3"/>
              <c:layout>
                <c:manualLayout>
                  <c:x val="3.2406989015345881E-2"/>
                  <c:y val="-2.1975027100385042E-2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- 24599,0 тыс.рублей</c:v>
                </c:pt>
                <c:pt idx="1">
                  <c:v>Национальная безопасность и правоохранительная деятельность- 148,4  тыс.рублей</c:v>
                </c:pt>
                <c:pt idx="2">
                  <c:v>Национальная  экономика - 16960,8 тыс.рублей</c:v>
                </c:pt>
                <c:pt idx="3">
                  <c:v>Жилищно-коммунальное хозяйство -63974,8 тыс.рублей</c:v>
                </c:pt>
                <c:pt idx="4">
                  <c:v>Образование - 5504,5 тыс.рублей</c:v>
                </c:pt>
                <c:pt idx="5">
                  <c:v>Культура, кинематорграфия - 9967,4 тыс.рублей</c:v>
                </c:pt>
                <c:pt idx="6">
                  <c:v>Социальная политика -380,0 тыс.рублей</c:v>
                </c:pt>
                <c:pt idx="7">
                  <c:v>Физическая культура и спорт - 300,0 тыс.рублей</c:v>
                </c:pt>
                <c:pt idx="8">
                  <c:v>Обслуживание государственного и муниципального долга -  546,0 тыс.рублей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24599</c:v>
                </c:pt>
                <c:pt idx="1">
                  <c:v>148.4</c:v>
                </c:pt>
                <c:pt idx="2">
                  <c:v>16960.8</c:v>
                </c:pt>
                <c:pt idx="3">
                  <c:v>63974.8</c:v>
                </c:pt>
                <c:pt idx="4">
                  <c:v>5504.5</c:v>
                </c:pt>
                <c:pt idx="5">
                  <c:v>9967.4</c:v>
                </c:pt>
                <c:pt idx="6">
                  <c:v>380</c:v>
                </c:pt>
                <c:pt idx="7">
                  <c:v>300</c:v>
                </c:pt>
                <c:pt idx="8">
                  <c:v>546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 b="0" i="0" baseline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 baseline="0">
                <a:solidFill>
                  <a:srgbClr val="580000"/>
                </a:solidFill>
                <a:latin typeface="Times New Roman" pitchFamily="18" charset="0"/>
                <a:ea typeface="Segoe UI" pitchFamily="34" charset="0"/>
                <a:cs typeface="Segoe UI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0" i="0" baseline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0" i="0" baseline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2079728143417"/>
          <c:y val="4.2154581973214034E-2"/>
          <c:w val="0.35586589179377293"/>
          <c:h val="0.9578454180267898"/>
        </c:manualLayout>
      </c:layout>
      <c:txPr>
        <a:bodyPr/>
        <a:lstStyle/>
        <a:p>
          <a:pPr>
            <a:defRPr sz="1200" baseline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 w="57150" cmpd="thickThin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54190,4 тыс. рублей</a:t>
            </a:r>
            <a:endParaRPr lang="ru-RU" dirty="0"/>
          </a:p>
        </c:rich>
      </c:tx>
      <c:layout>
        <c:manualLayout>
          <c:xMode val="edge"/>
          <c:yMode val="edge"/>
          <c:x val="0.36451631636889043"/>
          <c:y val="5.540213490732851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54190,4 тыс. руб.</c:v>
                </c:pt>
              </c:strCache>
            </c:strRef>
          </c:tx>
          <c:explosion val="26"/>
          <c:dPt>
            <c:idx val="0"/>
            <c:explosion val="2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0587700999246152"/>
                  <c:y val="0.12933069820725437"/>
                </c:manualLayout>
              </c:layout>
              <c:showPercent val="1"/>
            </c:dLbl>
            <c:dLbl>
              <c:idx val="1"/>
              <c:layout>
                <c:manualLayout>
                  <c:x val="-2.0961858232464541E-2"/>
                  <c:y val="-8.2143670007359129E-2"/>
                </c:manualLayout>
              </c:layout>
              <c:showPercent val="1"/>
            </c:dLbl>
            <c:dLbl>
              <c:idx val="2"/>
              <c:layout>
                <c:manualLayout>
                  <c:x val="6.7025954875537322E-2"/>
                  <c:y val="-3.7859326753105049E-2"/>
                </c:manualLayout>
              </c:layout>
              <c:showPercent val="1"/>
            </c:dLbl>
            <c:dLbl>
              <c:idx val="3"/>
              <c:layout>
                <c:manualLayout>
                  <c:x val="5.3188419835812593E-2"/>
                  <c:y val="-4.413507423620543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МУ "Перспектива" - 40995,1 тыс. рублей</c:v>
                </c:pt>
                <c:pt idx="1">
                  <c:v>МУ "Имущество" - 7157,1 тыс. рублей</c:v>
                </c:pt>
                <c:pt idx="2">
                  <c:v>МУ "МКМЦ "Новопокровский" - 4834,8 тыс. рублей</c:v>
                </c:pt>
                <c:pt idx="3">
                  <c:v>МУК "Новопокровская поселенческая библиотека" - 1203,4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40995.1</c:v>
                </c:pt>
                <c:pt idx="1">
                  <c:v>7157.1</c:v>
                </c:pt>
                <c:pt idx="2">
                  <c:v>4834.8</c:v>
                </c:pt>
                <c:pt idx="3">
                  <c:v>1203.4000000000001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212260621180058"/>
          <c:y val="0.13730018435766941"/>
          <c:w val="0.38621661413194835"/>
          <c:h val="0.79131622271619984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 w="57150" cmpd="thickThin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E9638-0D72-4540-BFD0-1957B35A2F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F1C6E-1B57-48BF-8616-35192EECD342}">
      <dgm:prSet phldrT="[Текст]" custT="1"/>
      <dgm:spPr>
        <a:solidFill>
          <a:schemeClr val="accent2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" pitchFamily="34" charset="0"/>
              <a:cs typeface="Times New Roman" pitchFamily="18" charset="0"/>
            </a:rPr>
            <a:t>8843,2</a:t>
          </a:r>
          <a:r>
            <a:rPr lang="ru-RU" sz="3200" b="1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2600" b="1" dirty="0">
            <a:solidFill>
              <a:srgbClr val="58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0740DFD-C4A6-4208-A967-057C68281807}" type="parTrans" cxnId="{5BA98A36-6101-415B-A2C2-DC77EE277134}">
      <dgm:prSet/>
      <dgm:spPr/>
      <dgm:t>
        <a:bodyPr/>
        <a:lstStyle/>
        <a:p>
          <a:endParaRPr lang="ru-RU"/>
        </a:p>
      </dgm:t>
    </dgm:pt>
    <dgm:pt modelId="{220C68A5-FA77-4CCE-8B2C-AC98C342640B}" type="sibTrans" cxnId="{5BA98A36-6101-415B-A2C2-DC77EE277134}">
      <dgm:prSet/>
      <dgm:spPr/>
      <dgm:t>
        <a:bodyPr/>
        <a:lstStyle/>
        <a:p>
          <a:endParaRPr lang="ru-RU"/>
        </a:p>
      </dgm:t>
    </dgm:pt>
    <dgm:pt modelId="{A589CD37-80AA-4E2B-8DC3-DA956F8A7903}">
      <dgm:prSet phldrT="[Текст]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  <a:r>
            <a:rPr lang="ru-RU" b="1" dirty="0" smtClean="0">
              <a:solidFill>
                <a:srgbClr val="58000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rPr>
            <a:t>111,3</a:t>
          </a:r>
          <a:r>
            <a:rPr lang="ru-RU" b="1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 тыс.рублей  </a:t>
          </a:r>
          <a:endParaRPr lang="ru-RU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AFDD29-82AD-46FE-9D1F-D538AAB0F034}" type="parTrans" cxnId="{127DB66D-DA29-42DB-9A62-3076AF952217}">
      <dgm:prSet/>
      <dgm:spPr>
        <a:solidFill>
          <a:schemeClr val="accent6"/>
        </a:solidFill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FD6EB3A-F816-421C-A51B-228842EADEA7}" type="sibTrans" cxnId="{127DB66D-DA29-42DB-9A62-3076AF952217}">
      <dgm:prSet/>
      <dgm:spPr/>
      <dgm:t>
        <a:bodyPr/>
        <a:lstStyle/>
        <a:p>
          <a:endParaRPr lang="ru-RU"/>
        </a:p>
      </dgm:t>
    </dgm:pt>
    <dgm:pt modelId="{634AE35D-C9E2-4476-87BC-9B5D4E10F475}">
      <dgm:prSet phldrT="[Текст]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580000"/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rtl="0"/>
          <a:endParaRPr lang="ru-RU" b="1" dirty="0" smtClean="0">
            <a:solidFill>
              <a:srgbClr val="58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rtl="0"/>
          <a:r>
            <a:rPr lang="ru-RU" b="1" dirty="0" smtClean="0">
              <a:solidFill>
                <a:srgbClr val="58000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rPr>
            <a:t>8731,9</a:t>
          </a:r>
          <a:r>
            <a:rPr lang="ru-RU" b="1" dirty="0" smtClean="0">
              <a:solidFill>
                <a:srgbClr val="580000"/>
              </a:solidFill>
              <a:latin typeface="Times New Roman" pitchFamily="18" charset="0"/>
              <a:ea typeface="+mn-ea"/>
              <a:cs typeface="Times New Roman" pitchFamily="18" charset="0"/>
            </a:rPr>
            <a:t> тыс.рублей</a:t>
          </a:r>
        </a:p>
        <a:p>
          <a:pPr rtl="0"/>
          <a:endParaRPr lang="ru-RU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D1B09-8270-4F50-8AD5-5E69AB18CBF6}" type="parTrans" cxnId="{DEC96D03-09DE-4F3B-91F7-70975EEA1204}">
      <dgm:prSet/>
      <dgm:spPr>
        <a:solidFill>
          <a:schemeClr val="accent6"/>
        </a:solidFill>
      </dgm:spPr>
      <dgm:t>
        <a:bodyPr/>
        <a:lstStyle/>
        <a:p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DADCA56-E5B1-4F36-8FDC-93942B0067E5}" type="sibTrans" cxnId="{DEC96D03-09DE-4F3B-91F7-70975EEA1204}">
      <dgm:prSet/>
      <dgm:spPr/>
      <dgm:t>
        <a:bodyPr/>
        <a:lstStyle/>
        <a:p>
          <a:endParaRPr lang="ru-RU"/>
        </a:p>
      </dgm:t>
    </dgm:pt>
    <dgm:pt modelId="{9551333C-A88F-4FF2-B4B2-512069336806}" type="pres">
      <dgm:prSet presAssocID="{3FDE9638-0D72-4540-BFD0-1957B35A2F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ADFA7-BF79-404B-9298-716B2F7FE498}" type="pres">
      <dgm:prSet presAssocID="{C9AF1C6E-1B57-48BF-8616-35192EECD342}" presName="centerShape" presStyleLbl="node0" presStyleIdx="0" presStyleCnt="1" custScaleX="135398" custScaleY="113449" custLinFactNeighborX="2703" custLinFactNeighborY="-11111"/>
      <dgm:spPr/>
      <dgm:t>
        <a:bodyPr/>
        <a:lstStyle/>
        <a:p>
          <a:endParaRPr lang="ru-RU"/>
        </a:p>
      </dgm:t>
    </dgm:pt>
    <dgm:pt modelId="{11BD5D6E-CEFD-4A0B-9EAA-568AEA645378}" type="pres">
      <dgm:prSet presAssocID="{53AFDD29-82AD-46FE-9D1F-D538AAB0F034}" presName="parTrans" presStyleLbl="bgSibTrans2D1" presStyleIdx="0" presStyleCnt="2" custAng="21562102" custScaleX="41863" custLinFactNeighborX="39134" custLinFactNeighborY="9995" custRadScaleRad="198419" custRadScaleInc="-2147483648"/>
      <dgm:spPr/>
      <dgm:t>
        <a:bodyPr/>
        <a:lstStyle/>
        <a:p>
          <a:endParaRPr lang="ru-RU"/>
        </a:p>
      </dgm:t>
    </dgm:pt>
    <dgm:pt modelId="{3043E045-C707-4A4F-9201-8122F877FA1F}" type="pres">
      <dgm:prSet presAssocID="{A589CD37-80AA-4E2B-8DC3-DA956F8A7903}" presName="node" presStyleLbl="node1" presStyleIdx="0" presStyleCnt="2" custScaleY="142617" custRadScaleRad="100099" custRadScaleInc="-2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5E384-C909-45C7-A0A9-5B8D726E8BDB}" type="pres">
      <dgm:prSet presAssocID="{A85D1B09-8270-4F50-8AD5-5E69AB18CBF6}" presName="parTrans" presStyleLbl="bgSibTrans2D1" presStyleIdx="1" presStyleCnt="2" custAng="10899615" custFlipHor="1" custScaleX="42958" custScaleY="101749" custLinFactNeighborX="-38955" custLinFactNeighborY="14295"/>
      <dgm:spPr/>
      <dgm:t>
        <a:bodyPr/>
        <a:lstStyle/>
        <a:p>
          <a:endParaRPr lang="ru-RU"/>
        </a:p>
      </dgm:t>
    </dgm:pt>
    <dgm:pt modelId="{CF877059-21CC-49C9-BBBF-893E0A3681B7}" type="pres">
      <dgm:prSet presAssocID="{634AE35D-C9E2-4476-87BC-9B5D4E10F475}" presName="node" presStyleLbl="node1" presStyleIdx="1" presStyleCnt="2" custScaleX="99661" custScaleY="138963" custRadScaleRad="108732" custRadScaleInc="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44E6C-1A1A-4945-B12F-5751897F5A9E}" type="presOf" srcId="{A589CD37-80AA-4E2B-8DC3-DA956F8A7903}" destId="{3043E045-C707-4A4F-9201-8122F877FA1F}" srcOrd="0" destOrd="0" presId="urn:microsoft.com/office/officeart/2005/8/layout/radial4"/>
    <dgm:cxn modelId="{20BCEECE-1233-4A15-8CB7-52EF5954C1F9}" type="presOf" srcId="{3FDE9638-0D72-4540-BFD0-1957B35A2F03}" destId="{9551333C-A88F-4FF2-B4B2-512069336806}" srcOrd="0" destOrd="0" presId="urn:microsoft.com/office/officeart/2005/8/layout/radial4"/>
    <dgm:cxn modelId="{553445E9-1E94-4DBA-AFE0-1F5D872DF844}" type="presOf" srcId="{C9AF1C6E-1B57-48BF-8616-35192EECD342}" destId="{39FADFA7-BF79-404B-9298-716B2F7FE498}" srcOrd="0" destOrd="0" presId="urn:microsoft.com/office/officeart/2005/8/layout/radial4"/>
    <dgm:cxn modelId="{5BA98A36-6101-415B-A2C2-DC77EE277134}" srcId="{3FDE9638-0D72-4540-BFD0-1957B35A2F03}" destId="{C9AF1C6E-1B57-48BF-8616-35192EECD342}" srcOrd="0" destOrd="0" parTransId="{10740DFD-C4A6-4208-A967-057C68281807}" sibTransId="{220C68A5-FA77-4CCE-8B2C-AC98C342640B}"/>
    <dgm:cxn modelId="{031044C9-756C-4805-A1AF-C2DD4041F750}" type="presOf" srcId="{53AFDD29-82AD-46FE-9D1F-D538AAB0F034}" destId="{11BD5D6E-CEFD-4A0B-9EAA-568AEA645378}" srcOrd="0" destOrd="0" presId="urn:microsoft.com/office/officeart/2005/8/layout/radial4"/>
    <dgm:cxn modelId="{65DA2768-B65E-46C8-AA6E-1A667DCCDD28}" type="presOf" srcId="{634AE35D-C9E2-4476-87BC-9B5D4E10F475}" destId="{CF877059-21CC-49C9-BBBF-893E0A3681B7}" srcOrd="0" destOrd="0" presId="urn:microsoft.com/office/officeart/2005/8/layout/radial4"/>
    <dgm:cxn modelId="{127DB66D-DA29-42DB-9A62-3076AF952217}" srcId="{C9AF1C6E-1B57-48BF-8616-35192EECD342}" destId="{A589CD37-80AA-4E2B-8DC3-DA956F8A7903}" srcOrd="0" destOrd="0" parTransId="{53AFDD29-82AD-46FE-9D1F-D538AAB0F034}" sibTransId="{FFD6EB3A-F816-421C-A51B-228842EADEA7}"/>
    <dgm:cxn modelId="{2BB95E0A-A7D6-43D9-998A-9CEDF31A31DB}" type="presOf" srcId="{A85D1B09-8270-4F50-8AD5-5E69AB18CBF6}" destId="{3B85E384-C909-45C7-A0A9-5B8D726E8BDB}" srcOrd="0" destOrd="0" presId="urn:microsoft.com/office/officeart/2005/8/layout/radial4"/>
    <dgm:cxn modelId="{DEC96D03-09DE-4F3B-91F7-70975EEA1204}" srcId="{C9AF1C6E-1B57-48BF-8616-35192EECD342}" destId="{634AE35D-C9E2-4476-87BC-9B5D4E10F475}" srcOrd="1" destOrd="0" parTransId="{A85D1B09-8270-4F50-8AD5-5E69AB18CBF6}" sibTransId="{7DADCA56-E5B1-4F36-8FDC-93942B0067E5}"/>
    <dgm:cxn modelId="{62D7D4B3-8E83-4FE1-AA2F-3BA8DEC2206A}" type="presParOf" srcId="{9551333C-A88F-4FF2-B4B2-512069336806}" destId="{39FADFA7-BF79-404B-9298-716B2F7FE498}" srcOrd="0" destOrd="0" presId="urn:microsoft.com/office/officeart/2005/8/layout/radial4"/>
    <dgm:cxn modelId="{4AD41F9D-CA80-4B2F-A359-BAA15C9C1DED}" type="presParOf" srcId="{9551333C-A88F-4FF2-B4B2-512069336806}" destId="{11BD5D6E-CEFD-4A0B-9EAA-568AEA645378}" srcOrd="1" destOrd="0" presId="urn:microsoft.com/office/officeart/2005/8/layout/radial4"/>
    <dgm:cxn modelId="{5DA3DF19-D5D3-438B-B66D-566DF62EEEE3}" type="presParOf" srcId="{9551333C-A88F-4FF2-B4B2-512069336806}" destId="{3043E045-C707-4A4F-9201-8122F877FA1F}" srcOrd="2" destOrd="0" presId="urn:microsoft.com/office/officeart/2005/8/layout/radial4"/>
    <dgm:cxn modelId="{524A3369-D138-4F79-92E4-B2C6BF3DE580}" type="presParOf" srcId="{9551333C-A88F-4FF2-B4B2-512069336806}" destId="{3B85E384-C909-45C7-A0A9-5B8D726E8BDB}" srcOrd="3" destOrd="0" presId="urn:microsoft.com/office/officeart/2005/8/layout/radial4"/>
    <dgm:cxn modelId="{45CDB561-6040-4103-9147-373A9EF54566}" type="presParOf" srcId="{9551333C-A88F-4FF2-B4B2-512069336806}" destId="{CF877059-21CC-49C9-BBBF-893E0A3681B7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EC7C3-DC61-4C6A-8853-0AD7BB2B2A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58C2F3-FFC9-4A92-990C-8A5E6413CDAD}">
      <dgm:prSet phldrT="[Текст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культуры                                          </a:t>
          </a:r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10715,5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400" b="0" i="0" baseline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5769A3-72B0-47A4-88BA-EDDCDB2200F0}" type="parTrans" cxnId="{7BF85841-E665-432C-ACE2-FC02EB6FD1D2}">
      <dgm:prSet/>
      <dgm:spPr/>
      <dgm:t>
        <a:bodyPr/>
        <a:lstStyle/>
        <a:p>
          <a:endParaRPr lang="ru-RU"/>
        </a:p>
      </dgm:t>
    </dgm:pt>
    <dgm:pt modelId="{244202A7-A735-45AF-8297-5B6B3F01FDA1}" type="sibTrans" cxnId="{7BF85841-E665-432C-ACE2-FC02EB6FD1D2}">
      <dgm:prSet/>
      <dgm:spPr/>
      <dgm:t>
        <a:bodyPr/>
        <a:lstStyle/>
        <a:p>
          <a:endParaRPr lang="ru-RU"/>
        </a:p>
      </dgm:t>
    </dgm:pt>
    <dgm:pt modelId="{AD231DE4-CB44-41D5-91A0-5BFBD3D71C46}">
      <dgm:prSet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Молодежь Новопокровского сельского поселения </a:t>
          </a:r>
        </a:p>
        <a:p>
          <a:pPr algn="ctr"/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5504,5 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0" i="0" baseline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5F3282-C5BE-4AA4-AE3C-12FF286CC49A}" type="parTrans" cxnId="{600CB363-E30E-473F-90B7-75FD12E0BB68}">
      <dgm:prSet/>
      <dgm:spPr/>
      <dgm:t>
        <a:bodyPr/>
        <a:lstStyle/>
        <a:p>
          <a:endParaRPr lang="ru-RU"/>
        </a:p>
      </dgm:t>
    </dgm:pt>
    <dgm:pt modelId="{B7407BF4-756A-49CA-B18C-86DCCE6E0EA3}" type="sibTrans" cxnId="{600CB363-E30E-473F-90B7-75FD12E0BB68}">
      <dgm:prSet/>
      <dgm:spPr/>
      <dgm:t>
        <a:bodyPr/>
        <a:lstStyle/>
        <a:p>
          <a:endParaRPr lang="ru-RU"/>
        </a:p>
      </dgm:t>
    </dgm:pt>
    <dgm:pt modelId="{6A82930C-E9FD-43BF-A6BD-7D48F5D21DB4}">
      <dgm:prSet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топливно-энергетического комплекса</a:t>
          </a:r>
        </a:p>
        <a:p>
          <a:pPr algn="ctr"/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9037,4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400" b="0" i="0" baseline="0" dirty="0">
            <a:solidFill>
              <a:srgbClr val="580000"/>
            </a:solidFill>
          </a:endParaRPr>
        </a:p>
      </dgm:t>
    </dgm:pt>
    <dgm:pt modelId="{AEBF85B9-7567-479D-88AE-B20640E6D12F}" type="parTrans" cxnId="{D3685AA2-0665-4EBD-8CAA-0C77647AFBC3}">
      <dgm:prSet/>
      <dgm:spPr/>
      <dgm:t>
        <a:bodyPr/>
        <a:lstStyle/>
        <a:p>
          <a:endParaRPr lang="ru-RU"/>
        </a:p>
      </dgm:t>
    </dgm:pt>
    <dgm:pt modelId="{A161E517-C1F4-4E90-855C-8413F5D6339D}" type="sibTrans" cxnId="{D3685AA2-0665-4EBD-8CAA-0C77647AFBC3}">
      <dgm:prSet/>
      <dgm:spPr/>
      <dgm:t>
        <a:bodyPr/>
        <a:lstStyle/>
        <a:p>
          <a:endParaRPr lang="ru-RU"/>
        </a:p>
      </dgm:t>
    </dgm:pt>
    <dgm:pt modelId="{B06F05C7-B8A6-4C94-B36C-4752EDD80F9C}">
      <dgm:prSet phldrT="[Текст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сети автомобильных дорог  Новопокровского сельского поселения       </a:t>
          </a:r>
          <a:r>
            <a:rPr lang="ru-RU" sz="14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16801,5 </a:t>
          </a:r>
          <a:r>
            <a:rPr lang="ru-RU" sz="1400" b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6838F-1246-4B85-B877-2644E9D0BB61}" type="sibTrans" cxnId="{80E04E78-DD18-473F-AA23-1C2C3E518411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2FDF29D-2C4A-4CC7-AEB9-C3C14FC4AE3F}" type="parTrans" cxnId="{80E04E78-DD18-473F-AA23-1C2C3E518411}">
      <dgm:prSet/>
      <dgm:spPr/>
      <dgm:t>
        <a:bodyPr/>
        <a:lstStyle/>
        <a:p>
          <a:endParaRPr lang="ru-RU"/>
        </a:p>
      </dgm:t>
    </dgm:pt>
    <dgm:pt modelId="{0EB723FA-FB1A-48B8-827F-C42DAA0A2510}">
      <dgm:prSet phldrT="[Текст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Обеспечение безопасности населения </a:t>
          </a:r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300,0 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0" i="0" baseline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F3EB36-6A0E-43A7-BC70-E2AD7E2752EC}" type="sibTrans" cxnId="{105BE58C-0D8B-48E1-99F8-D2299D4CF992}">
      <dgm:prSet/>
      <dgm:spPr/>
      <dgm:t>
        <a:bodyPr/>
        <a:lstStyle/>
        <a:p>
          <a:endParaRPr lang="ru-RU"/>
        </a:p>
      </dgm:t>
    </dgm:pt>
    <dgm:pt modelId="{5B325B0C-2469-4062-A115-BE43F8793B1E}" type="parTrans" cxnId="{105BE58C-0D8B-48E1-99F8-D2299D4CF992}">
      <dgm:prSet/>
      <dgm:spPr/>
      <dgm:t>
        <a:bodyPr/>
        <a:lstStyle/>
        <a:p>
          <a:endParaRPr lang="ru-RU"/>
        </a:p>
      </dgm:t>
    </dgm:pt>
    <dgm:pt modelId="{7E7BC468-44CA-4241-8DA2-5BC64408B935}" type="pres">
      <dgm:prSet presAssocID="{75EEC7C3-DC61-4C6A-8853-0AD7BB2B2A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0B9E0A-28A8-421A-A264-49F0C655C1D8}" type="pres">
      <dgm:prSet presAssocID="{75EEC7C3-DC61-4C6A-8853-0AD7BB2B2A40}" presName="Name1" presStyleCnt="0"/>
      <dgm:spPr/>
      <dgm:t>
        <a:bodyPr/>
        <a:lstStyle/>
        <a:p>
          <a:endParaRPr lang="ru-RU"/>
        </a:p>
      </dgm:t>
    </dgm:pt>
    <dgm:pt modelId="{6CF711D9-69C1-4298-B893-7EA1AB0E0F20}" type="pres">
      <dgm:prSet presAssocID="{75EEC7C3-DC61-4C6A-8853-0AD7BB2B2A40}" presName="cycle" presStyleCnt="0"/>
      <dgm:spPr/>
      <dgm:t>
        <a:bodyPr/>
        <a:lstStyle/>
        <a:p>
          <a:endParaRPr lang="ru-RU"/>
        </a:p>
      </dgm:t>
    </dgm:pt>
    <dgm:pt modelId="{93CFE75B-89A6-4C90-9555-F1CA0273537D}" type="pres">
      <dgm:prSet presAssocID="{75EEC7C3-DC61-4C6A-8853-0AD7BB2B2A40}" presName="srcNode" presStyleLbl="node1" presStyleIdx="0" presStyleCnt="5"/>
      <dgm:spPr/>
      <dgm:t>
        <a:bodyPr/>
        <a:lstStyle/>
        <a:p>
          <a:endParaRPr lang="ru-RU"/>
        </a:p>
      </dgm:t>
    </dgm:pt>
    <dgm:pt modelId="{CE4CC67C-572F-4EAE-B9ED-6B78225882D4}" type="pres">
      <dgm:prSet presAssocID="{75EEC7C3-DC61-4C6A-8853-0AD7BB2B2A40}" presName="conn" presStyleLbl="parChTrans1D2" presStyleIdx="0" presStyleCnt="1"/>
      <dgm:spPr/>
      <dgm:t>
        <a:bodyPr/>
        <a:lstStyle/>
        <a:p>
          <a:endParaRPr lang="ru-RU"/>
        </a:p>
      </dgm:t>
    </dgm:pt>
    <dgm:pt modelId="{93EE1DBD-4491-43E7-B4A1-BC178EFCBB8D}" type="pres">
      <dgm:prSet presAssocID="{75EEC7C3-DC61-4C6A-8853-0AD7BB2B2A40}" presName="extraNode" presStyleLbl="node1" presStyleIdx="0" presStyleCnt="5"/>
      <dgm:spPr/>
      <dgm:t>
        <a:bodyPr/>
        <a:lstStyle/>
        <a:p>
          <a:endParaRPr lang="ru-RU"/>
        </a:p>
      </dgm:t>
    </dgm:pt>
    <dgm:pt modelId="{FD5E8E5B-52B8-4C05-9017-2F1E526965A8}" type="pres">
      <dgm:prSet presAssocID="{75EEC7C3-DC61-4C6A-8853-0AD7BB2B2A40}" presName="dstNode" presStyleLbl="node1" presStyleIdx="0" presStyleCnt="5"/>
      <dgm:spPr/>
      <dgm:t>
        <a:bodyPr/>
        <a:lstStyle/>
        <a:p>
          <a:endParaRPr lang="ru-RU"/>
        </a:p>
      </dgm:t>
    </dgm:pt>
    <dgm:pt modelId="{6EBDCB5C-7906-48AC-B99F-3A584D5F168E}" type="pres">
      <dgm:prSet presAssocID="{B06F05C7-B8A6-4C94-B36C-4752EDD80F9C}" presName="text_1" presStyleLbl="node1" presStyleIdx="0" presStyleCnt="5" custScaleY="142812" custLinFactNeighborX="121" custLinFactNeighborY="1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5F0DC-6C93-4764-A61B-8572602093D2}" type="pres">
      <dgm:prSet presAssocID="{B06F05C7-B8A6-4C94-B36C-4752EDD80F9C}" presName="accent_1" presStyleCnt="0"/>
      <dgm:spPr/>
      <dgm:t>
        <a:bodyPr/>
        <a:lstStyle/>
        <a:p>
          <a:endParaRPr lang="ru-RU"/>
        </a:p>
      </dgm:t>
    </dgm:pt>
    <dgm:pt modelId="{14535605-391C-45E4-9DFB-6F62047F3977}" type="pres">
      <dgm:prSet presAssocID="{B06F05C7-B8A6-4C94-B36C-4752EDD80F9C}" presName="accentRepeatNode" presStyleLbl="solidFgAcc1" presStyleIdx="0" presStyleCnt="5" custLinFactNeighborX="6319" custLinFactNeighborY="-15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267D51E-8F84-4186-A4DE-60F3B9922567}" type="pres">
      <dgm:prSet presAssocID="{0EB723FA-FB1A-48B8-827F-C42DAA0A2510}" presName="text_2" presStyleLbl="node1" presStyleIdx="1" presStyleCnt="5" custScaleX="102486" custScaleY="138024" custLinFactNeighborX="-1390" custLinFactNeighborY="2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2EB14-BD25-4B8A-86E4-3A9CA4C9E599}" type="pres">
      <dgm:prSet presAssocID="{0EB723FA-FB1A-48B8-827F-C42DAA0A2510}" presName="accent_2" presStyleCnt="0"/>
      <dgm:spPr/>
      <dgm:t>
        <a:bodyPr/>
        <a:lstStyle/>
        <a:p>
          <a:endParaRPr lang="ru-RU"/>
        </a:p>
      </dgm:t>
    </dgm:pt>
    <dgm:pt modelId="{321C0199-8574-4F13-877D-DD5F5ABA7351}" type="pres">
      <dgm:prSet presAssocID="{0EB723FA-FB1A-48B8-827F-C42DAA0A2510}" presName="accentRepeatNode" presStyleLbl="solidFgAcc1" presStyleIdx="1" presStyleCnt="5" custLinFactNeighborX="-19270" custLinFactNeighborY="-9541"/>
      <dgm:spPr>
        <a:blipFill dpi="0" rotWithShape="0">
          <a:blip xmlns:r="http://schemas.openxmlformats.org/officeDocument/2006/relationships" r:embed="rId2"/>
          <a:srcRect/>
          <a:stretch>
            <a:fillRect l="7352" t="7352" r="7352" b="7352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EF506A8-5561-4BE9-B954-75B6A6FFBC01}" type="pres">
      <dgm:prSet presAssocID="{6158C2F3-FFC9-4A92-990C-8A5E6413CDAD}" presName="text_3" presStyleLbl="node1" presStyleIdx="2" presStyleCnt="5" custScaleX="109544" custScaleY="111578" custLinFactNeighborX="-4634" custLinFactNeighborY="-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63701-343D-438A-AEE7-2C9003D35DC4}" type="pres">
      <dgm:prSet presAssocID="{6158C2F3-FFC9-4A92-990C-8A5E6413CDAD}" presName="accent_3" presStyleCnt="0"/>
      <dgm:spPr/>
      <dgm:t>
        <a:bodyPr/>
        <a:lstStyle/>
        <a:p>
          <a:endParaRPr lang="ru-RU"/>
        </a:p>
      </dgm:t>
    </dgm:pt>
    <dgm:pt modelId="{760338DD-9EA2-4255-9FC1-B3BC1FFC212A}" type="pres">
      <dgm:prSet presAssocID="{6158C2F3-FFC9-4A92-990C-8A5E6413CDAD}" presName="accentRepeatNode" presStyleLbl="solidFgAcc1" presStyleIdx="2" presStyleCnt="5" custLinFactNeighborX="-26286" custLinFactNeighborY="-1313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013291C-B56A-4CF1-84D1-2D7F5130C856}" type="pres">
      <dgm:prSet presAssocID="{AD231DE4-CB44-41D5-91A0-5BFBD3D71C46}" presName="text_4" presStyleLbl="node1" presStyleIdx="3" presStyleCnt="5" custScaleY="140377" custLinFactNeighborX="134" custLinFactNeighborY="-21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C79A1-A7BB-474F-AB6A-85DCC029ACD1}" type="pres">
      <dgm:prSet presAssocID="{AD231DE4-CB44-41D5-91A0-5BFBD3D71C46}" presName="accent_4" presStyleCnt="0"/>
      <dgm:spPr/>
      <dgm:t>
        <a:bodyPr/>
        <a:lstStyle/>
        <a:p>
          <a:endParaRPr lang="ru-RU"/>
        </a:p>
      </dgm:t>
    </dgm:pt>
    <dgm:pt modelId="{7D2EC09B-51ED-4C81-8607-8D3836E5C1E3}" type="pres">
      <dgm:prSet presAssocID="{AD231DE4-CB44-41D5-91A0-5BFBD3D71C46}" presName="accentRepeatNode" presStyleLbl="solidFgAcc1" presStyleIdx="3" presStyleCnt="5" custLinFactNeighborX="-8691" custLinFactNeighborY="-21520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5D07354-CE8E-4286-844D-0B699E60DB7F}" type="pres">
      <dgm:prSet presAssocID="{6A82930C-E9FD-43BF-A6BD-7D48F5D21DB4}" presName="text_5" presStyleLbl="node1" presStyleIdx="4" presStyleCnt="5" custScaleY="122916" custLinFactNeighborY="-2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1E605-BF9D-45E4-90DE-2C2DDE3A853B}" type="pres">
      <dgm:prSet presAssocID="{6A82930C-E9FD-43BF-A6BD-7D48F5D21DB4}" presName="accent_5" presStyleCnt="0"/>
      <dgm:spPr/>
      <dgm:t>
        <a:bodyPr/>
        <a:lstStyle/>
        <a:p>
          <a:endParaRPr lang="ru-RU"/>
        </a:p>
      </dgm:t>
    </dgm:pt>
    <dgm:pt modelId="{69B729CC-BC38-4CA7-AC7D-D5A115B667B5}" type="pres">
      <dgm:prSet presAssocID="{6A82930C-E9FD-43BF-A6BD-7D48F5D21DB4}" presName="accentRepeatNode" presStyleLbl="solidFgAcc1" presStyleIdx="4" presStyleCnt="5" custLinFactNeighborY="-20324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D11BF54E-C5E0-42A7-8116-C3C307B9A018}" type="presOf" srcId="{0EB723FA-FB1A-48B8-827F-C42DAA0A2510}" destId="{2267D51E-8F84-4186-A4DE-60F3B9922567}" srcOrd="0" destOrd="0" presId="urn:microsoft.com/office/officeart/2008/layout/VerticalCurvedList"/>
    <dgm:cxn modelId="{8A41D453-02FB-4E6B-B11A-E9119148998E}" type="presOf" srcId="{2876838F-1246-4B85-B877-2644E9D0BB61}" destId="{CE4CC67C-572F-4EAE-B9ED-6B78225882D4}" srcOrd="0" destOrd="0" presId="urn:microsoft.com/office/officeart/2008/layout/VerticalCurvedList"/>
    <dgm:cxn modelId="{856B09D0-54C7-4CB9-95C0-265BFF9691AB}" type="presOf" srcId="{AD231DE4-CB44-41D5-91A0-5BFBD3D71C46}" destId="{9013291C-B56A-4CF1-84D1-2D7F5130C856}" srcOrd="0" destOrd="0" presId="urn:microsoft.com/office/officeart/2008/layout/VerticalCurvedList"/>
    <dgm:cxn modelId="{80E04E78-DD18-473F-AA23-1C2C3E518411}" srcId="{75EEC7C3-DC61-4C6A-8853-0AD7BB2B2A40}" destId="{B06F05C7-B8A6-4C94-B36C-4752EDD80F9C}" srcOrd="0" destOrd="0" parTransId="{02FDF29D-2C4A-4CC7-AEB9-C3C14FC4AE3F}" sibTransId="{2876838F-1246-4B85-B877-2644E9D0BB61}"/>
    <dgm:cxn modelId="{C1BE7D09-7EF4-42ED-92CE-ACBE0C8DC48A}" type="presOf" srcId="{6A82930C-E9FD-43BF-A6BD-7D48F5D21DB4}" destId="{95D07354-CE8E-4286-844D-0B699E60DB7F}" srcOrd="0" destOrd="0" presId="urn:microsoft.com/office/officeart/2008/layout/VerticalCurvedList"/>
    <dgm:cxn modelId="{105BE58C-0D8B-48E1-99F8-D2299D4CF992}" srcId="{75EEC7C3-DC61-4C6A-8853-0AD7BB2B2A40}" destId="{0EB723FA-FB1A-48B8-827F-C42DAA0A2510}" srcOrd="1" destOrd="0" parTransId="{5B325B0C-2469-4062-A115-BE43F8793B1E}" sibTransId="{AAF3EB36-6A0E-43A7-BC70-E2AD7E2752EC}"/>
    <dgm:cxn modelId="{B646D97B-28D7-4FFC-A56B-25A10E0C0D3B}" type="presOf" srcId="{75EEC7C3-DC61-4C6A-8853-0AD7BB2B2A40}" destId="{7E7BC468-44CA-4241-8DA2-5BC64408B935}" srcOrd="0" destOrd="0" presId="urn:microsoft.com/office/officeart/2008/layout/VerticalCurvedList"/>
    <dgm:cxn modelId="{600CB363-E30E-473F-90B7-75FD12E0BB68}" srcId="{75EEC7C3-DC61-4C6A-8853-0AD7BB2B2A40}" destId="{AD231DE4-CB44-41D5-91A0-5BFBD3D71C46}" srcOrd="3" destOrd="0" parTransId="{565F3282-C5BE-4AA4-AE3C-12FF286CC49A}" sibTransId="{B7407BF4-756A-49CA-B18C-86DCCE6E0EA3}"/>
    <dgm:cxn modelId="{D3685AA2-0665-4EBD-8CAA-0C77647AFBC3}" srcId="{75EEC7C3-DC61-4C6A-8853-0AD7BB2B2A40}" destId="{6A82930C-E9FD-43BF-A6BD-7D48F5D21DB4}" srcOrd="4" destOrd="0" parTransId="{AEBF85B9-7567-479D-88AE-B20640E6D12F}" sibTransId="{A161E517-C1F4-4E90-855C-8413F5D6339D}"/>
    <dgm:cxn modelId="{42C9BB0D-D06F-4232-962A-6F0EB288AED3}" type="presOf" srcId="{B06F05C7-B8A6-4C94-B36C-4752EDD80F9C}" destId="{6EBDCB5C-7906-48AC-B99F-3A584D5F168E}" srcOrd="0" destOrd="0" presId="urn:microsoft.com/office/officeart/2008/layout/VerticalCurvedList"/>
    <dgm:cxn modelId="{6ED7EFDA-5AE9-46C7-9389-C64662B3C0DF}" type="presOf" srcId="{6158C2F3-FFC9-4A92-990C-8A5E6413CDAD}" destId="{8EF506A8-5561-4BE9-B954-75B6A6FFBC01}" srcOrd="0" destOrd="0" presId="urn:microsoft.com/office/officeart/2008/layout/VerticalCurvedList"/>
    <dgm:cxn modelId="{7BF85841-E665-432C-ACE2-FC02EB6FD1D2}" srcId="{75EEC7C3-DC61-4C6A-8853-0AD7BB2B2A40}" destId="{6158C2F3-FFC9-4A92-990C-8A5E6413CDAD}" srcOrd="2" destOrd="0" parTransId="{345769A3-72B0-47A4-88BA-EDDCDB2200F0}" sibTransId="{244202A7-A735-45AF-8297-5B6B3F01FDA1}"/>
    <dgm:cxn modelId="{BC39EA88-12BB-4D18-B2D4-8B0892C22873}" type="presParOf" srcId="{7E7BC468-44CA-4241-8DA2-5BC64408B935}" destId="{A20B9E0A-28A8-421A-A264-49F0C655C1D8}" srcOrd="0" destOrd="0" presId="urn:microsoft.com/office/officeart/2008/layout/VerticalCurvedList"/>
    <dgm:cxn modelId="{47DC7FEB-8365-46F3-8E92-6FFA1CBAF136}" type="presParOf" srcId="{A20B9E0A-28A8-421A-A264-49F0C655C1D8}" destId="{6CF711D9-69C1-4298-B893-7EA1AB0E0F20}" srcOrd="0" destOrd="0" presId="urn:microsoft.com/office/officeart/2008/layout/VerticalCurvedList"/>
    <dgm:cxn modelId="{E66D84EE-3057-4D6E-B926-E9583C665390}" type="presParOf" srcId="{6CF711D9-69C1-4298-B893-7EA1AB0E0F20}" destId="{93CFE75B-89A6-4C90-9555-F1CA0273537D}" srcOrd="0" destOrd="0" presId="urn:microsoft.com/office/officeart/2008/layout/VerticalCurvedList"/>
    <dgm:cxn modelId="{25F823AC-7259-422E-B568-23C05A1A8580}" type="presParOf" srcId="{6CF711D9-69C1-4298-B893-7EA1AB0E0F20}" destId="{CE4CC67C-572F-4EAE-B9ED-6B78225882D4}" srcOrd="1" destOrd="0" presId="urn:microsoft.com/office/officeart/2008/layout/VerticalCurvedList"/>
    <dgm:cxn modelId="{F527892B-307B-4A79-A73E-AD584E0A237B}" type="presParOf" srcId="{6CF711D9-69C1-4298-B893-7EA1AB0E0F20}" destId="{93EE1DBD-4491-43E7-B4A1-BC178EFCBB8D}" srcOrd="2" destOrd="0" presId="urn:microsoft.com/office/officeart/2008/layout/VerticalCurvedList"/>
    <dgm:cxn modelId="{D38D3FE9-1B9F-4D2D-9C0D-4B5A255B0B36}" type="presParOf" srcId="{6CF711D9-69C1-4298-B893-7EA1AB0E0F20}" destId="{FD5E8E5B-52B8-4C05-9017-2F1E526965A8}" srcOrd="3" destOrd="0" presId="urn:microsoft.com/office/officeart/2008/layout/VerticalCurvedList"/>
    <dgm:cxn modelId="{96E7FA6C-115F-4505-A96E-F20B60D62803}" type="presParOf" srcId="{A20B9E0A-28A8-421A-A264-49F0C655C1D8}" destId="{6EBDCB5C-7906-48AC-B99F-3A584D5F168E}" srcOrd="1" destOrd="0" presId="urn:microsoft.com/office/officeart/2008/layout/VerticalCurvedList"/>
    <dgm:cxn modelId="{383BDF99-0452-4FC3-A7E9-9722125E6EDE}" type="presParOf" srcId="{A20B9E0A-28A8-421A-A264-49F0C655C1D8}" destId="{8675F0DC-6C93-4764-A61B-8572602093D2}" srcOrd="2" destOrd="0" presId="urn:microsoft.com/office/officeart/2008/layout/VerticalCurvedList"/>
    <dgm:cxn modelId="{20304005-867C-4A08-B19D-4E27891A3E47}" type="presParOf" srcId="{8675F0DC-6C93-4764-A61B-8572602093D2}" destId="{14535605-391C-45E4-9DFB-6F62047F3977}" srcOrd="0" destOrd="0" presId="urn:microsoft.com/office/officeart/2008/layout/VerticalCurvedList"/>
    <dgm:cxn modelId="{D8291C26-A395-4CE3-BE2A-65ED38B6A7B4}" type="presParOf" srcId="{A20B9E0A-28A8-421A-A264-49F0C655C1D8}" destId="{2267D51E-8F84-4186-A4DE-60F3B9922567}" srcOrd="3" destOrd="0" presId="urn:microsoft.com/office/officeart/2008/layout/VerticalCurvedList"/>
    <dgm:cxn modelId="{43D5A865-52A7-4D3D-A758-701B170987A5}" type="presParOf" srcId="{A20B9E0A-28A8-421A-A264-49F0C655C1D8}" destId="{0732EB14-BD25-4B8A-86E4-3A9CA4C9E599}" srcOrd="4" destOrd="0" presId="urn:microsoft.com/office/officeart/2008/layout/VerticalCurvedList"/>
    <dgm:cxn modelId="{D0B8B307-CF20-4590-AA6A-8C3C6D6E3822}" type="presParOf" srcId="{0732EB14-BD25-4B8A-86E4-3A9CA4C9E599}" destId="{321C0199-8574-4F13-877D-DD5F5ABA7351}" srcOrd="0" destOrd="0" presId="urn:microsoft.com/office/officeart/2008/layout/VerticalCurvedList"/>
    <dgm:cxn modelId="{C227B965-3684-46C3-9E95-0172FBD52713}" type="presParOf" srcId="{A20B9E0A-28A8-421A-A264-49F0C655C1D8}" destId="{8EF506A8-5561-4BE9-B954-75B6A6FFBC01}" srcOrd="5" destOrd="0" presId="urn:microsoft.com/office/officeart/2008/layout/VerticalCurvedList"/>
    <dgm:cxn modelId="{DA02CE48-5E21-48C4-A1F3-9112AC0AEA68}" type="presParOf" srcId="{A20B9E0A-28A8-421A-A264-49F0C655C1D8}" destId="{08F63701-343D-438A-AEE7-2C9003D35DC4}" srcOrd="6" destOrd="0" presId="urn:microsoft.com/office/officeart/2008/layout/VerticalCurvedList"/>
    <dgm:cxn modelId="{0FF69B7E-8BAC-4199-B05A-4E3253F78F1F}" type="presParOf" srcId="{08F63701-343D-438A-AEE7-2C9003D35DC4}" destId="{760338DD-9EA2-4255-9FC1-B3BC1FFC212A}" srcOrd="0" destOrd="0" presId="urn:microsoft.com/office/officeart/2008/layout/VerticalCurvedList"/>
    <dgm:cxn modelId="{015A76CB-0D5E-4141-B7AD-4ABC3B478775}" type="presParOf" srcId="{A20B9E0A-28A8-421A-A264-49F0C655C1D8}" destId="{9013291C-B56A-4CF1-84D1-2D7F5130C856}" srcOrd="7" destOrd="0" presId="urn:microsoft.com/office/officeart/2008/layout/VerticalCurvedList"/>
    <dgm:cxn modelId="{83E2AA3E-B3F8-4746-AE8A-E5C13459787B}" type="presParOf" srcId="{A20B9E0A-28A8-421A-A264-49F0C655C1D8}" destId="{D7FC79A1-A7BB-474F-AB6A-85DCC029ACD1}" srcOrd="8" destOrd="0" presId="urn:microsoft.com/office/officeart/2008/layout/VerticalCurvedList"/>
    <dgm:cxn modelId="{D7CA6AD7-1EB7-401E-8D75-F57A198DB704}" type="presParOf" srcId="{D7FC79A1-A7BB-474F-AB6A-85DCC029ACD1}" destId="{7D2EC09B-51ED-4C81-8607-8D3836E5C1E3}" srcOrd="0" destOrd="0" presId="urn:microsoft.com/office/officeart/2008/layout/VerticalCurvedList"/>
    <dgm:cxn modelId="{8A5BC5DD-1E4C-428B-A846-D5EB2080D8AB}" type="presParOf" srcId="{A20B9E0A-28A8-421A-A264-49F0C655C1D8}" destId="{95D07354-CE8E-4286-844D-0B699E60DB7F}" srcOrd="9" destOrd="0" presId="urn:microsoft.com/office/officeart/2008/layout/VerticalCurvedList"/>
    <dgm:cxn modelId="{718E5CC1-FBD4-4D96-9F57-600B007DCF46}" type="presParOf" srcId="{A20B9E0A-28A8-421A-A264-49F0C655C1D8}" destId="{A571E605-BF9D-45E4-90DE-2C2DDE3A853B}" srcOrd="10" destOrd="0" presId="urn:microsoft.com/office/officeart/2008/layout/VerticalCurvedList"/>
    <dgm:cxn modelId="{64BD47F2-626D-4EB3-A01F-CB0371921605}" type="presParOf" srcId="{A571E605-BF9D-45E4-90DE-2C2DDE3A853B}" destId="{69B729CC-BC38-4CA7-AC7D-D5A115B667B5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EC7C3-DC61-4C6A-8853-0AD7BB2B2A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F05C7-B8A6-4C94-B36C-4752EDD80F9C}">
      <dgm:prSet phldrT="[Текст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Информационное освещение </a:t>
          </a:r>
        </a:p>
        <a:p>
          <a:pPr algn="ctr"/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352,0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400" b="0" i="0" baseline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FDF29D-2C4A-4CC7-AEB9-C3C14FC4AE3F}" type="parTrans" cxnId="{80E04E78-DD18-473F-AA23-1C2C3E518411}">
      <dgm:prSet/>
      <dgm:spPr/>
      <dgm:t>
        <a:bodyPr/>
        <a:lstStyle/>
        <a:p>
          <a:endParaRPr lang="ru-RU"/>
        </a:p>
      </dgm:t>
    </dgm:pt>
    <dgm:pt modelId="{2876838F-1246-4B85-B877-2644E9D0BB61}" type="sibTrans" cxnId="{80E04E78-DD18-473F-AA23-1C2C3E518411}">
      <dgm:prSet/>
      <dgm:spPr/>
      <dgm:t>
        <a:bodyPr/>
        <a:lstStyle/>
        <a:p>
          <a:endParaRPr lang="ru-RU"/>
        </a:p>
      </dgm:t>
    </dgm:pt>
    <dgm:pt modelId="{0EB723FA-FB1A-48B8-827F-C42DAA0A2510}">
      <dgm:prSet phldrT="[Текст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Формирование современной городской среды </a:t>
          </a:r>
        </a:p>
        <a:p>
          <a:pPr algn="ctr"/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1150,6 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0" i="0" baseline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325B0C-2469-4062-A115-BE43F8793B1E}" type="parTrans" cxnId="{105BE58C-0D8B-48E1-99F8-D2299D4CF992}">
      <dgm:prSet/>
      <dgm:spPr/>
      <dgm:t>
        <a:bodyPr/>
        <a:lstStyle/>
        <a:p>
          <a:endParaRPr lang="ru-RU"/>
        </a:p>
      </dgm:t>
    </dgm:pt>
    <dgm:pt modelId="{AAF3EB36-6A0E-43A7-BC70-E2AD7E2752EC}" type="sibTrans" cxnId="{105BE58C-0D8B-48E1-99F8-D2299D4CF992}">
      <dgm:prSet/>
      <dgm:spPr/>
      <dgm:t>
        <a:bodyPr/>
        <a:lstStyle/>
        <a:p>
          <a:endParaRPr lang="ru-RU"/>
        </a:p>
      </dgm:t>
    </dgm:pt>
    <dgm:pt modelId="{6158C2F3-FFC9-4A92-990C-8A5E6413CDAD}">
      <dgm:prSet phldrT="[Текст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Казачество Новопокровского сельского поселения</a:t>
          </a:r>
        </a:p>
        <a:p>
          <a:pPr algn="ctr"/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84,3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400" b="0" i="0" baseline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5769A3-72B0-47A4-88BA-EDDCDB2200F0}" type="parTrans" cxnId="{7BF85841-E665-432C-ACE2-FC02EB6FD1D2}">
      <dgm:prSet/>
      <dgm:spPr/>
      <dgm:t>
        <a:bodyPr/>
        <a:lstStyle/>
        <a:p>
          <a:endParaRPr lang="ru-RU"/>
        </a:p>
      </dgm:t>
    </dgm:pt>
    <dgm:pt modelId="{244202A7-A735-45AF-8297-5B6B3F01FDA1}" type="sibTrans" cxnId="{7BF85841-E665-432C-ACE2-FC02EB6FD1D2}">
      <dgm:prSet/>
      <dgm:spPr/>
      <dgm:t>
        <a:bodyPr/>
        <a:lstStyle/>
        <a:p>
          <a:endParaRPr lang="ru-RU"/>
        </a:p>
      </dgm:t>
    </dgm:pt>
    <dgm:pt modelId="{AD231DE4-CB44-41D5-91A0-5BFBD3D71C46}">
      <dgm:prSet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О развитии субъектов малого бизнеса Новопокровского сельского поселения  </a:t>
          </a:r>
        </a:p>
        <a:p>
          <a:pPr algn="ctr"/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59,3 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400" b="0" i="0" baseline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5F3282-C5BE-4AA4-AE3C-12FF286CC49A}" type="parTrans" cxnId="{600CB363-E30E-473F-90B7-75FD12E0BB68}">
      <dgm:prSet/>
      <dgm:spPr/>
      <dgm:t>
        <a:bodyPr/>
        <a:lstStyle/>
        <a:p>
          <a:endParaRPr lang="ru-RU"/>
        </a:p>
      </dgm:t>
    </dgm:pt>
    <dgm:pt modelId="{B7407BF4-756A-49CA-B18C-86DCCE6E0EA3}" type="sibTrans" cxnId="{600CB363-E30E-473F-90B7-75FD12E0BB68}">
      <dgm:prSet/>
      <dgm:spPr/>
      <dgm:t>
        <a:bodyPr/>
        <a:lstStyle/>
        <a:p>
          <a:endParaRPr lang="ru-RU"/>
        </a:p>
      </dgm:t>
    </dgm:pt>
    <dgm:pt modelId="{08CC6AB4-E8BB-400C-8DA3-5A279F8C973C}">
      <dgm:prSet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</a:p>
        <a:p>
          <a:pPr algn="ctr"/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380 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400" b="0" i="0" baseline="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1E746E-CDB4-4AF3-8109-4CC1C3817005}" type="parTrans" cxnId="{9D4AE0C8-E1C8-4B45-8825-5CF77EFD92F8}">
      <dgm:prSet/>
      <dgm:spPr/>
      <dgm:t>
        <a:bodyPr/>
        <a:lstStyle/>
        <a:p>
          <a:endParaRPr lang="ru-RU"/>
        </a:p>
      </dgm:t>
    </dgm:pt>
    <dgm:pt modelId="{D1A0F4A5-7592-417A-86A3-463535FE1EC6}" type="sibTrans" cxnId="{9D4AE0C8-E1C8-4B45-8825-5CF77EFD92F8}">
      <dgm:prSet/>
      <dgm:spPr/>
      <dgm:t>
        <a:bodyPr/>
        <a:lstStyle/>
        <a:p>
          <a:endParaRPr lang="ru-RU"/>
        </a:p>
      </dgm:t>
    </dgm:pt>
    <dgm:pt modelId="{71527F6D-3A94-4045-B0C2-A38FDAB95522}">
      <dgm:prSet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Развитие жилищно-коммунального хозяйства</a:t>
          </a:r>
        </a:p>
        <a:p>
          <a:pPr algn="ctr"/>
          <a:r>
            <a:rPr lang="ru-RU" sz="1400" b="0" i="0" baseline="0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53786,8</a:t>
          </a:r>
          <a:r>
            <a:rPr lang="ru-RU" sz="1400" b="0" i="0" baseline="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0" i="0" baseline="0" dirty="0" smtClean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0" i="0" baseline="0" dirty="0">
            <a:solidFill>
              <a:srgbClr val="580000"/>
            </a:solidFill>
          </a:endParaRPr>
        </a:p>
      </dgm:t>
    </dgm:pt>
    <dgm:pt modelId="{F40625A1-7F01-449D-BE62-B7C731686F46}" type="parTrans" cxnId="{8129755F-62EA-4764-BDCC-41812B798BB5}">
      <dgm:prSet/>
      <dgm:spPr/>
      <dgm:t>
        <a:bodyPr/>
        <a:lstStyle/>
        <a:p>
          <a:endParaRPr lang="ru-RU"/>
        </a:p>
      </dgm:t>
    </dgm:pt>
    <dgm:pt modelId="{9FA5270B-7B40-4B44-ADEE-53A4AD53300C}" type="sibTrans" cxnId="{8129755F-62EA-4764-BDCC-41812B798BB5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E7BC468-44CA-4241-8DA2-5BC64408B935}" type="pres">
      <dgm:prSet presAssocID="{75EEC7C3-DC61-4C6A-8853-0AD7BB2B2A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0B9E0A-28A8-421A-A264-49F0C655C1D8}" type="pres">
      <dgm:prSet presAssocID="{75EEC7C3-DC61-4C6A-8853-0AD7BB2B2A40}" presName="Name1" presStyleCnt="0"/>
      <dgm:spPr/>
    </dgm:pt>
    <dgm:pt modelId="{6CF711D9-69C1-4298-B893-7EA1AB0E0F20}" type="pres">
      <dgm:prSet presAssocID="{75EEC7C3-DC61-4C6A-8853-0AD7BB2B2A40}" presName="cycle" presStyleCnt="0"/>
      <dgm:spPr/>
    </dgm:pt>
    <dgm:pt modelId="{93CFE75B-89A6-4C90-9555-F1CA0273537D}" type="pres">
      <dgm:prSet presAssocID="{75EEC7C3-DC61-4C6A-8853-0AD7BB2B2A40}" presName="srcNode" presStyleLbl="node1" presStyleIdx="0" presStyleCnt="6"/>
      <dgm:spPr/>
    </dgm:pt>
    <dgm:pt modelId="{CE4CC67C-572F-4EAE-B9ED-6B78225882D4}" type="pres">
      <dgm:prSet presAssocID="{75EEC7C3-DC61-4C6A-8853-0AD7BB2B2A40}" presName="conn" presStyleLbl="parChTrans1D2" presStyleIdx="0" presStyleCnt="1"/>
      <dgm:spPr/>
      <dgm:t>
        <a:bodyPr/>
        <a:lstStyle/>
        <a:p>
          <a:endParaRPr lang="ru-RU"/>
        </a:p>
      </dgm:t>
    </dgm:pt>
    <dgm:pt modelId="{93EE1DBD-4491-43E7-B4A1-BC178EFCBB8D}" type="pres">
      <dgm:prSet presAssocID="{75EEC7C3-DC61-4C6A-8853-0AD7BB2B2A40}" presName="extraNode" presStyleLbl="node1" presStyleIdx="0" presStyleCnt="6"/>
      <dgm:spPr/>
    </dgm:pt>
    <dgm:pt modelId="{FD5E8E5B-52B8-4C05-9017-2F1E526965A8}" type="pres">
      <dgm:prSet presAssocID="{75EEC7C3-DC61-4C6A-8853-0AD7BB2B2A40}" presName="dstNode" presStyleLbl="node1" presStyleIdx="0" presStyleCnt="6"/>
      <dgm:spPr/>
    </dgm:pt>
    <dgm:pt modelId="{DEC6A0F4-EA4F-4DEF-94AB-43D1C4BC8706}" type="pres">
      <dgm:prSet presAssocID="{71527F6D-3A94-4045-B0C2-A38FDAB95522}" presName="text_1" presStyleLbl="node1" presStyleIdx="0" presStyleCnt="6" custScaleY="138703" custLinFactNeighborY="-15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A7A8C-5C4E-42D6-966E-A107B5367FCC}" type="pres">
      <dgm:prSet presAssocID="{71527F6D-3A94-4045-B0C2-A38FDAB95522}" presName="accent_1" presStyleCnt="0"/>
      <dgm:spPr/>
    </dgm:pt>
    <dgm:pt modelId="{500A53A0-D38F-4EBB-9AE3-00D01960957D}" type="pres">
      <dgm:prSet presAssocID="{71527F6D-3A94-4045-B0C2-A38FDAB95522}" presName="accentRepeatNode" presStyleLbl="solidFgAcc1" presStyleIdx="0" presStyleCnt="6" custLinFactNeighborY="-118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DADAD2BA-E206-4400-B716-A7487E2B174A}" type="pres">
      <dgm:prSet presAssocID="{B06F05C7-B8A6-4C94-B36C-4752EDD80F9C}" presName="text_2" presStyleLbl="node1" presStyleIdx="1" presStyleCnt="6" custScaleY="142718" custLinFactNeighborY="-1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15753-92FD-4F70-A0F3-7D2E2F3FD6A5}" type="pres">
      <dgm:prSet presAssocID="{B06F05C7-B8A6-4C94-B36C-4752EDD80F9C}" presName="accent_2" presStyleCnt="0"/>
      <dgm:spPr/>
    </dgm:pt>
    <dgm:pt modelId="{14535605-391C-45E4-9DFB-6F62047F3977}" type="pres">
      <dgm:prSet presAssocID="{B06F05C7-B8A6-4C94-B36C-4752EDD80F9C}" presName="accentRepeatNode" presStyleLbl="solidFgAcc1" presStyleIdx="1" presStyleCnt="6" custLinFactNeighborY="-1023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B5D746D1-F72D-4DDA-B6F5-AF6D5E170D1A}" type="pres">
      <dgm:prSet presAssocID="{0EB723FA-FB1A-48B8-827F-C42DAA0A2510}" presName="text_3" presStyleLbl="node1" presStyleIdx="2" presStyleCnt="6" custScaleY="146733" custLinFactNeighborY="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BC09E-645F-4E03-AA5F-5FA6B6BEAE64}" type="pres">
      <dgm:prSet presAssocID="{0EB723FA-FB1A-48B8-827F-C42DAA0A2510}" presName="accent_3" presStyleCnt="0"/>
      <dgm:spPr/>
    </dgm:pt>
    <dgm:pt modelId="{321C0199-8574-4F13-877D-DD5F5ABA7351}" type="pres">
      <dgm:prSet presAssocID="{0EB723FA-FB1A-48B8-827F-C42DAA0A2510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24DC702B-3AF0-4ED3-9C76-D2B4203761AB}" type="pres">
      <dgm:prSet presAssocID="{6158C2F3-FFC9-4A92-990C-8A5E6413CDAD}" presName="text_4" presStyleLbl="node1" presStyleIdx="3" presStyleCnt="6" custScaleY="150939" custLinFactNeighborY="1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B8EBD-E38B-4BAA-A4DC-79AEB23B2101}" type="pres">
      <dgm:prSet presAssocID="{6158C2F3-FFC9-4A92-990C-8A5E6413CDAD}" presName="accent_4" presStyleCnt="0"/>
      <dgm:spPr/>
    </dgm:pt>
    <dgm:pt modelId="{760338DD-9EA2-4255-9FC1-B3BC1FFC212A}" type="pres">
      <dgm:prSet presAssocID="{6158C2F3-FFC9-4A92-990C-8A5E6413CDAD}" presName="accentRepeatNode" presStyleLbl="solidFgAcc1" presStyleIdx="3" presStyleCnt="6" custLinFactNeighborY="5212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E8F3EAB7-5016-4CCB-BBDE-37FC0D84E5EE}" type="pres">
      <dgm:prSet presAssocID="{AD231DE4-CB44-41D5-91A0-5BFBD3D71C46}" presName="text_5" presStyleLbl="node1" presStyleIdx="4" presStyleCnt="6" custScaleY="143182" custLinFactNeighborX="486" custLinFactNeighborY="26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35255-62E4-4BDD-90B4-86C7187AAFD7}" type="pres">
      <dgm:prSet presAssocID="{AD231DE4-CB44-41D5-91A0-5BFBD3D71C46}" presName="accent_5" presStyleCnt="0"/>
      <dgm:spPr/>
    </dgm:pt>
    <dgm:pt modelId="{7D2EC09B-51ED-4C81-8607-8D3836E5C1E3}" type="pres">
      <dgm:prSet presAssocID="{AD231DE4-CB44-41D5-91A0-5BFBD3D71C46}" presName="accentRepeatNode" presStyleLbl="solidFgAcc1" presStyleIdx="4" presStyleCnt="6" custLinFactNeighborY="16250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09DD6FF5-D202-4E4C-98E9-2BD07DF0D1FE}" type="pres">
      <dgm:prSet presAssocID="{08CC6AB4-E8BB-400C-8DA3-5A279F8C973C}" presName="text_6" presStyleLbl="node1" presStyleIdx="5" presStyleCnt="6" custScaleY="130399" custLinFactNeighborX="819" custLinFactNeighborY="4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13A05-7122-4089-B4AD-CC766EC76A35}" type="pres">
      <dgm:prSet presAssocID="{08CC6AB4-E8BB-400C-8DA3-5A279F8C973C}" presName="accent_6" presStyleCnt="0"/>
      <dgm:spPr/>
    </dgm:pt>
    <dgm:pt modelId="{180EC4C8-F354-4079-8DC6-853C3A2AC4C7}" type="pres">
      <dgm:prSet presAssocID="{08CC6AB4-E8BB-400C-8DA3-5A279F8C973C}" presName="accentRepeatNode" presStyleLbl="solidFgAcc1" presStyleIdx="5" presStyleCnt="6" custLinFactNeighborY="17856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</dgm:ptLst>
  <dgm:cxnLst>
    <dgm:cxn modelId="{FF7F1E8C-5332-4841-ABC9-3C7EFE2AA1E7}" type="presOf" srcId="{0EB723FA-FB1A-48B8-827F-C42DAA0A2510}" destId="{B5D746D1-F72D-4DDA-B6F5-AF6D5E170D1A}" srcOrd="0" destOrd="0" presId="urn:microsoft.com/office/officeart/2008/layout/VerticalCurvedList"/>
    <dgm:cxn modelId="{8181804B-AD75-4DE0-902D-372F99DEC57D}" type="presOf" srcId="{71527F6D-3A94-4045-B0C2-A38FDAB95522}" destId="{DEC6A0F4-EA4F-4DEF-94AB-43D1C4BC8706}" srcOrd="0" destOrd="0" presId="urn:microsoft.com/office/officeart/2008/layout/VerticalCurvedList"/>
    <dgm:cxn modelId="{CCC02EF4-C8A1-483B-9694-FE1D4D9C552F}" type="presOf" srcId="{6158C2F3-FFC9-4A92-990C-8A5E6413CDAD}" destId="{24DC702B-3AF0-4ED3-9C76-D2B4203761AB}" srcOrd="0" destOrd="0" presId="urn:microsoft.com/office/officeart/2008/layout/VerticalCurvedList"/>
    <dgm:cxn modelId="{8129755F-62EA-4764-BDCC-41812B798BB5}" srcId="{75EEC7C3-DC61-4C6A-8853-0AD7BB2B2A40}" destId="{71527F6D-3A94-4045-B0C2-A38FDAB95522}" srcOrd="0" destOrd="0" parTransId="{F40625A1-7F01-449D-BE62-B7C731686F46}" sibTransId="{9FA5270B-7B40-4B44-ADEE-53A4AD53300C}"/>
    <dgm:cxn modelId="{12EA027A-A63A-4101-8B2C-AD0B67D261B0}" type="presOf" srcId="{B06F05C7-B8A6-4C94-B36C-4752EDD80F9C}" destId="{DADAD2BA-E206-4400-B716-A7487E2B174A}" srcOrd="0" destOrd="0" presId="urn:microsoft.com/office/officeart/2008/layout/VerticalCurvedList"/>
    <dgm:cxn modelId="{7B59C6C7-EBFD-4963-BDF4-0F7C888F5727}" type="presOf" srcId="{75EEC7C3-DC61-4C6A-8853-0AD7BB2B2A40}" destId="{7E7BC468-44CA-4241-8DA2-5BC64408B935}" srcOrd="0" destOrd="0" presId="urn:microsoft.com/office/officeart/2008/layout/VerticalCurvedList"/>
    <dgm:cxn modelId="{80E04E78-DD18-473F-AA23-1C2C3E518411}" srcId="{75EEC7C3-DC61-4C6A-8853-0AD7BB2B2A40}" destId="{B06F05C7-B8A6-4C94-B36C-4752EDD80F9C}" srcOrd="1" destOrd="0" parTransId="{02FDF29D-2C4A-4CC7-AEB9-C3C14FC4AE3F}" sibTransId="{2876838F-1246-4B85-B877-2644E9D0BB61}"/>
    <dgm:cxn modelId="{9D4AE0C8-E1C8-4B45-8825-5CF77EFD92F8}" srcId="{75EEC7C3-DC61-4C6A-8853-0AD7BB2B2A40}" destId="{08CC6AB4-E8BB-400C-8DA3-5A279F8C973C}" srcOrd="5" destOrd="0" parTransId="{601E746E-CDB4-4AF3-8109-4CC1C3817005}" sibTransId="{D1A0F4A5-7592-417A-86A3-463535FE1EC6}"/>
    <dgm:cxn modelId="{43F10957-C758-44D7-AC6D-7DB928E9C53C}" type="presOf" srcId="{08CC6AB4-E8BB-400C-8DA3-5A279F8C973C}" destId="{09DD6FF5-D202-4E4C-98E9-2BD07DF0D1FE}" srcOrd="0" destOrd="0" presId="urn:microsoft.com/office/officeart/2008/layout/VerticalCurvedList"/>
    <dgm:cxn modelId="{105BE58C-0D8B-48E1-99F8-D2299D4CF992}" srcId="{75EEC7C3-DC61-4C6A-8853-0AD7BB2B2A40}" destId="{0EB723FA-FB1A-48B8-827F-C42DAA0A2510}" srcOrd="2" destOrd="0" parTransId="{5B325B0C-2469-4062-A115-BE43F8793B1E}" sibTransId="{AAF3EB36-6A0E-43A7-BC70-E2AD7E2752EC}"/>
    <dgm:cxn modelId="{17679D33-4391-4000-B5A4-7D8B131096E0}" type="presOf" srcId="{AD231DE4-CB44-41D5-91A0-5BFBD3D71C46}" destId="{E8F3EAB7-5016-4CCB-BBDE-37FC0D84E5EE}" srcOrd="0" destOrd="0" presId="urn:microsoft.com/office/officeart/2008/layout/VerticalCurvedList"/>
    <dgm:cxn modelId="{600CB363-E30E-473F-90B7-75FD12E0BB68}" srcId="{75EEC7C3-DC61-4C6A-8853-0AD7BB2B2A40}" destId="{AD231DE4-CB44-41D5-91A0-5BFBD3D71C46}" srcOrd="4" destOrd="0" parTransId="{565F3282-C5BE-4AA4-AE3C-12FF286CC49A}" sibTransId="{B7407BF4-756A-49CA-B18C-86DCCE6E0EA3}"/>
    <dgm:cxn modelId="{05084237-F45A-44DD-9C66-E2A6B8C1990C}" type="presOf" srcId="{9FA5270B-7B40-4B44-ADEE-53A4AD53300C}" destId="{CE4CC67C-572F-4EAE-B9ED-6B78225882D4}" srcOrd="0" destOrd="0" presId="urn:microsoft.com/office/officeart/2008/layout/VerticalCurvedList"/>
    <dgm:cxn modelId="{7BF85841-E665-432C-ACE2-FC02EB6FD1D2}" srcId="{75EEC7C3-DC61-4C6A-8853-0AD7BB2B2A40}" destId="{6158C2F3-FFC9-4A92-990C-8A5E6413CDAD}" srcOrd="3" destOrd="0" parTransId="{345769A3-72B0-47A4-88BA-EDDCDB2200F0}" sibTransId="{244202A7-A735-45AF-8297-5B6B3F01FDA1}"/>
    <dgm:cxn modelId="{FD6B270E-C16E-469C-AF2D-52B31370F797}" type="presParOf" srcId="{7E7BC468-44CA-4241-8DA2-5BC64408B935}" destId="{A20B9E0A-28A8-421A-A264-49F0C655C1D8}" srcOrd="0" destOrd="0" presId="urn:microsoft.com/office/officeart/2008/layout/VerticalCurvedList"/>
    <dgm:cxn modelId="{F979AC45-B227-4371-B11E-7DC76A8EB3BD}" type="presParOf" srcId="{A20B9E0A-28A8-421A-A264-49F0C655C1D8}" destId="{6CF711D9-69C1-4298-B893-7EA1AB0E0F20}" srcOrd="0" destOrd="0" presId="urn:microsoft.com/office/officeart/2008/layout/VerticalCurvedList"/>
    <dgm:cxn modelId="{E165EE9D-3A09-44FF-858E-94405D3DAC0B}" type="presParOf" srcId="{6CF711D9-69C1-4298-B893-7EA1AB0E0F20}" destId="{93CFE75B-89A6-4C90-9555-F1CA0273537D}" srcOrd="0" destOrd="0" presId="urn:microsoft.com/office/officeart/2008/layout/VerticalCurvedList"/>
    <dgm:cxn modelId="{402CF10C-5439-4BC9-9BDD-67D57281616C}" type="presParOf" srcId="{6CF711D9-69C1-4298-B893-7EA1AB0E0F20}" destId="{CE4CC67C-572F-4EAE-B9ED-6B78225882D4}" srcOrd="1" destOrd="0" presId="urn:microsoft.com/office/officeart/2008/layout/VerticalCurvedList"/>
    <dgm:cxn modelId="{62FD1844-18A0-4553-91A7-092D4E5B6F8C}" type="presParOf" srcId="{6CF711D9-69C1-4298-B893-7EA1AB0E0F20}" destId="{93EE1DBD-4491-43E7-B4A1-BC178EFCBB8D}" srcOrd="2" destOrd="0" presId="urn:microsoft.com/office/officeart/2008/layout/VerticalCurvedList"/>
    <dgm:cxn modelId="{B28ECC3A-065C-40E1-994D-0A44DC1F07EC}" type="presParOf" srcId="{6CF711D9-69C1-4298-B893-7EA1AB0E0F20}" destId="{FD5E8E5B-52B8-4C05-9017-2F1E526965A8}" srcOrd="3" destOrd="0" presId="urn:microsoft.com/office/officeart/2008/layout/VerticalCurvedList"/>
    <dgm:cxn modelId="{B0A809C4-361A-490A-838F-CBF8FA23E4BA}" type="presParOf" srcId="{A20B9E0A-28A8-421A-A264-49F0C655C1D8}" destId="{DEC6A0F4-EA4F-4DEF-94AB-43D1C4BC8706}" srcOrd="1" destOrd="0" presId="urn:microsoft.com/office/officeart/2008/layout/VerticalCurvedList"/>
    <dgm:cxn modelId="{DC3318A1-4ED6-47B9-9E10-7418645AF8F3}" type="presParOf" srcId="{A20B9E0A-28A8-421A-A264-49F0C655C1D8}" destId="{89AA7A8C-5C4E-42D6-966E-A107B5367FCC}" srcOrd="2" destOrd="0" presId="urn:microsoft.com/office/officeart/2008/layout/VerticalCurvedList"/>
    <dgm:cxn modelId="{6DC42257-EF67-4CEC-88A1-72E96BB6A614}" type="presParOf" srcId="{89AA7A8C-5C4E-42D6-966E-A107B5367FCC}" destId="{500A53A0-D38F-4EBB-9AE3-00D01960957D}" srcOrd="0" destOrd="0" presId="urn:microsoft.com/office/officeart/2008/layout/VerticalCurvedList"/>
    <dgm:cxn modelId="{25ABD227-5871-495C-8387-09DBE3F916F0}" type="presParOf" srcId="{A20B9E0A-28A8-421A-A264-49F0C655C1D8}" destId="{DADAD2BA-E206-4400-B716-A7487E2B174A}" srcOrd="3" destOrd="0" presId="urn:microsoft.com/office/officeart/2008/layout/VerticalCurvedList"/>
    <dgm:cxn modelId="{B3286954-9B33-4111-9B3F-6BDD0A5F26F5}" type="presParOf" srcId="{A20B9E0A-28A8-421A-A264-49F0C655C1D8}" destId="{EC215753-92FD-4F70-A0F3-7D2E2F3FD6A5}" srcOrd="4" destOrd="0" presId="urn:microsoft.com/office/officeart/2008/layout/VerticalCurvedList"/>
    <dgm:cxn modelId="{18076633-7076-470D-96E8-C564CBDA812F}" type="presParOf" srcId="{EC215753-92FD-4F70-A0F3-7D2E2F3FD6A5}" destId="{14535605-391C-45E4-9DFB-6F62047F3977}" srcOrd="0" destOrd="0" presId="urn:microsoft.com/office/officeart/2008/layout/VerticalCurvedList"/>
    <dgm:cxn modelId="{6A6C5066-D090-4AA7-9361-9470166F1590}" type="presParOf" srcId="{A20B9E0A-28A8-421A-A264-49F0C655C1D8}" destId="{B5D746D1-F72D-4DDA-B6F5-AF6D5E170D1A}" srcOrd="5" destOrd="0" presId="urn:microsoft.com/office/officeart/2008/layout/VerticalCurvedList"/>
    <dgm:cxn modelId="{71C19FD9-470B-4FA6-BD38-A4F69A43A82D}" type="presParOf" srcId="{A20B9E0A-28A8-421A-A264-49F0C655C1D8}" destId="{A86BC09E-645F-4E03-AA5F-5FA6B6BEAE64}" srcOrd="6" destOrd="0" presId="urn:microsoft.com/office/officeart/2008/layout/VerticalCurvedList"/>
    <dgm:cxn modelId="{AE27AA51-E00B-4562-B5EB-75E5FF1EF9CD}" type="presParOf" srcId="{A86BC09E-645F-4E03-AA5F-5FA6B6BEAE64}" destId="{321C0199-8574-4F13-877D-DD5F5ABA7351}" srcOrd="0" destOrd="0" presId="urn:microsoft.com/office/officeart/2008/layout/VerticalCurvedList"/>
    <dgm:cxn modelId="{267A20BD-C926-471D-BF5F-B8122CB80898}" type="presParOf" srcId="{A20B9E0A-28A8-421A-A264-49F0C655C1D8}" destId="{24DC702B-3AF0-4ED3-9C76-D2B4203761AB}" srcOrd="7" destOrd="0" presId="urn:microsoft.com/office/officeart/2008/layout/VerticalCurvedList"/>
    <dgm:cxn modelId="{97930EF1-C714-49CF-8141-79B4722F81E5}" type="presParOf" srcId="{A20B9E0A-28A8-421A-A264-49F0C655C1D8}" destId="{AA8B8EBD-E38B-4BAA-A4DC-79AEB23B2101}" srcOrd="8" destOrd="0" presId="urn:microsoft.com/office/officeart/2008/layout/VerticalCurvedList"/>
    <dgm:cxn modelId="{C26EF957-70D6-4017-A6FE-A2AE078215D2}" type="presParOf" srcId="{AA8B8EBD-E38B-4BAA-A4DC-79AEB23B2101}" destId="{760338DD-9EA2-4255-9FC1-B3BC1FFC212A}" srcOrd="0" destOrd="0" presId="urn:microsoft.com/office/officeart/2008/layout/VerticalCurvedList"/>
    <dgm:cxn modelId="{7C58AAA4-423A-4C4B-BB45-65B5BDDD61CA}" type="presParOf" srcId="{A20B9E0A-28A8-421A-A264-49F0C655C1D8}" destId="{E8F3EAB7-5016-4CCB-BBDE-37FC0D84E5EE}" srcOrd="9" destOrd="0" presId="urn:microsoft.com/office/officeart/2008/layout/VerticalCurvedList"/>
    <dgm:cxn modelId="{9BE5BB68-E30C-481A-A947-BB0AADB7F9DE}" type="presParOf" srcId="{A20B9E0A-28A8-421A-A264-49F0C655C1D8}" destId="{C4635255-62E4-4BDD-90B4-86C7187AAFD7}" srcOrd="10" destOrd="0" presId="urn:microsoft.com/office/officeart/2008/layout/VerticalCurvedList"/>
    <dgm:cxn modelId="{9BF2664E-9F3C-4D74-8334-E33523F17B81}" type="presParOf" srcId="{C4635255-62E4-4BDD-90B4-86C7187AAFD7}" destId="{7D2EC09B-51ED-4C81-8607-8D3836E5C1E3}" srcOrd="0" destOrd="0" presId="urn:microsoft.com/office/officeart/2008/layout/VerticalCurvedList"/>
    <dgm:cxn modelId="{106D18A2-9BCA-4294-B452-77BDA82F6C5E}" type="presParOf" srcId="{A20B9E0A-28A8-421A-A264-49F0C655C1D8}" destId="{09DD6FF5-D202-4E4C-98E9-2BD07DF0D1FE}" srcOrd="11" destOrd="0" presId="urn:microsoft.com/office/officeart/2008/layout/VerticalCurvedList"/>
    <dgm:cxn modelId="{11C7F5F0-B344-4033-82A2-A0766935FC8F}" type="presParOf" srcId="{A20B9E0A-28A8-421A-A264-49F0C655C1D8}" destId="{72413A05-7122-4089-B4AD-CC766EC76A35}" srcOrd="12" destOrd="0" presId="urn:microsoft.com/office/officeart/2008/layout/VerticalCurvedList"/>
    <dgm:cxn modelId="{AB513926-1E6A-4923-AC00-557B0E3B496A}" type="presParOf" srcId="{72413A05-7122-4089-B4AD-CC766EC76A35}" destId="{180EC4C8-F354-4079-8DC6-853C3A2AC4C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0.25581</cdr:x>
      <cdr:y>0.38705</cdr:y>
    </cdr:from>
    <cdr:to>
      <cdr:x>0.36394</cdr:x>
      <cdr:y>0.54561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35" y="1354845"/>
          <a:ext cx="664311" cy="555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г.</a:t>
          </a:r>
        </a:p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(факт)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0.23438</cdr:x>
      <cdr:y>0.67241</cdr:y>
    </cdr:from>
    <cdr:to>
      <cdr:x>0.38438</cdr:x>
      <cdr:y>0.86207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760" y="2786082"/>
          <a:ext cx="91440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0.42188</cdr:x>
      <cdr:y>0.7605</cdr:y>
    </cdr:from>
    <cdr:to>
      <cdr:x>0.57188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176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0.44579</cdr:x>
      <cdr:y>0.34853</cdr:y>
    </cdr:from>
    <cdr:to>
      <cdr:x>0.54982</cdr:x>
      <cdr:y>0.53402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38770" y="1220002"/>
          <a:ext cx="639167" cy="649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1600" dirty="0"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г.</a:t>
          </a:r>
        </a:p>
        <a:p xmlns:a="http://schemas.openxmlformats.org/drawingml/2006/main"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(оценка)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0.76172</cdr:x>
      <cdr:y>0.7605</cdr:y>
    </cdr:from>
    <cdr:to>
      <cdr:x>0.91172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3470" y="33575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0.67168</cdr:x>
      <cdr:y>0.30751</cdr:y>
    </cdr:from>
    <cdr:to>
      <cdr:x>0.86181</cdr:x>
      <cdr:y>0.48752</cdr:y>
    </cdr:to>
    <cdr:sp macro="" textlink="">
      <cdr:nvSpPr>
        <cdr:cNvPr id="7" name="TextBox 6"/>
        <cdr:cNvSpPr txBox="1"/>
      </cdr:nvSpPr>
      <cdr:spPr>
        <a:xfrm xmlns:a="http://schemas.openxmlformats.org/drawingml/2006/main" rot="216680">
          <a:off x="4126580" y="1076436"/>
          <a:ext cx="1168117" cy="630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1600" dirty="0">
              <a:latin typeface="Times New Roman" pitchFamily="18" charset="0"/>
              <a:cs typeface="Times New Roman" pitchFamily="18" charset="0"/>
            </a:rPr>
            <a:t>2020</a:t>
          </a:r>
          <a:r>
            <a:rPr lang="ru-RU" sz="1100" dirty="0" smtClean="0"/>
            <a:t> г.</a:t>
          </a:r>
        </a:p>
        <a:p xmlns:a="http://schemas.openxmlformats.org/drawingml/2006/main">
          <a:pPr algn="l"/>
          <a:r>
            <a:rPr lang="ru-RU" sz="1100" dirty="0" smtClean="0"/>
            <a:t> (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план)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65B32-99CA-4A45-BAD5-B32DEF4CD677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EBBC-67CC-45D1-B152-54204DB81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27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51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5A84-A049-441C-AAA6-8B3B15B001A5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812-D79A-4D72-BD07-841C7C275736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1D7-8057-44CC-A61C-D0C40380A17D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570FFD-D37E-403F-857E-D1C7E2B6631B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5F21-58CD-4241-8834-2B19F00A626C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34DB-9189-49AC-8AFE-F5C06CF5F207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AC5E-6817-4C5D-8A10-09861174D0D6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F367-E6D3-4F36-950C-5FBB3D19E242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B6F0-2DD9-4259-B11B-3B2625CFB841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A89198-C9FB-40DD-9288-F2D31CDAEB08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6060-C41B-4E2C-87B3-0DFBC6FC1816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452510-7285-4CEA-A58C-3B9A2834E2DE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3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gif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Администратор\Рабочий стол\фото станицы\DSC03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42928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92882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357166"/>
            <a:ext cx="6143668" cy="714380"/>
          </a:xfr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600" b="1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500298" y="1285860"/>
            <a:ext cx="6143668" cy="1815882"/>
          </a:xfrm>
          <a:custGeom>
            <a:avLst/>
            <a:gdLst>
              <a:gd name="connsiteX0" fmla="*/ 0 w 6072230"/>
              <a:gd name="connsiteY0" fmla="*/ 0 h 1384995"/>
              <a:gd name="connsiteX1" fmla="*/ 6072230 w 6072230"/>
              <a:gd name="connsiteY1" fmla="*/ 0 h 1384995"/>
              <a:gd name="connsiteX2" fmla="*/ 6072230 w 6072230"/>
              <a:gd name="connsiteY2" fmla="*/ 1384995 h 1384995"/>
              <a:gd name="connsiteX3" fmla="*/ 0 w 6072230"/>
              <a:gd name="connsiteY3" fmla="*/ 1384995 h 1384995"/>
              <a:gd name="connsiteX4" fmla="*/ 0 w 6072230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2230" h="1384995">
                <a:moveTo>
                  <a:pt x="0" y="0"/>
                </a:moveTo>
                <a:lnTo>
                  <a:pt x="6072230" y="0"/>
                </a:lnTo>
                <a:lnTo>
                  <a:pt x="6072230" y="1384995"/>
                </a:lnTo>
                <a:lnTo>
                  <a:pt x="0" y="138499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бюджету Новопокровского сельского поселения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Новопокровского района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2020 год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1\Desktop\рису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1300686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\Desktop\рисунок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152536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1\Desktop\рис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286124"/>
            <a:ext cx="14287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1\Desktop\рис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5214950"/>
            <a:ext cx="1071570" cy="129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1\Desktop\рис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712075" y="7760204"/>
            <a:ext cx="2568507" cy="1718759"/>
          </a:xfrm>
          <a:prstGeom prst="rect">
            <a:avLst/>
          </a:prstGeom>
          <a:noFill/>
        </p:spPr>
      </p:pic>
      <p:pic>
        <p:nvPicPr>
          <p:cNvPr id="1034" name="Picture 10" descr="C:\Users\1\Desktop\рис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857760"/>
            <a:ext cx="1319258" cy="164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1\Desktop\рис 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4357694"/>
            <a:ext cx="1340687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20997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НДФЛ  является основным источником доходов поселения</a:t>
            </a:r>
          </a:p>
          <a:p>
            <a:pPr algn="ctr"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Депутаты  Законодательного собрания Краснодарского края в  ходе сентябрьской сессии одобрили изменения в региональный закон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«О бюджетном процессе»,  согласно которому  норматив отчисления НДФЛ в бюджеты сельских поселений с 2020 года составит 15%.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360" y="6381328"/>
            <a:ext cx="119749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929062732"/>
              </p:ext>
            </p:extLst>
          </p:nvPr>
        </p:nvGraphicFramePr>
        <p:xfrm>
          <a:off x="357158" y="857232"/>
          <a:ext cx="8429684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728" y="271462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93221" y="5143628"/>
            <a:ext cx="76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Оценка 2019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88110">
            <a:off x="5742138" y="3594625"/>
            <a:ext cx="859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 на 2020 г.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(рост ФОТ 4,1%)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4143380"/>
            <a:ext cx="790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 на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г.  (норматив 15%)</a:t>
            </a:r>
          </a:p>
        </p:txBody>
      </p:sp>
    </p:spTree>
    <p:extLst>
      <p:ext uri="{BB962C8B-B14F-4D97-AF65-F5344CB8AC3E}">
        <p14:creationId xmlns="" xmlns:p14="http://schemas.microsoft.com/office/powerpoint/2010/main" val="932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43042" y="3214686"/>
          <a:ext cx="6143668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08" y="214290"/>
            <a:ext cx="535785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 на имущество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785794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января 2017 года на территории Краснодарского края согласно Закона Краснодарского края от 4 апреля 2016 года №3368 «Об установлении единой даты начала применения на  территории Краснодарского края порядка определения налоговой базы по налогу на имущество физических лиц исходя из кадастровой стоимости  объектов налогообложения» вводится в действие новый порядок определения налоговой базы по налогу на имущество физических лиц – исходя из кадастровой стоимости объектов налогообложения.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налоговые уведомления пришли жителям поселения в 2018 году. При этом чтобы снизить фискальную нагрузку, налог на имущество физических лиц исходя из кадастровой стоимости  объектов налогообложения в течение первых четырех лет рассчитывается с учетом понижающих коэффициентов (в первый год - 0,2, во второй - 0,4, в третий - 0,6, в четвертый - 0,8).Начиная с пятого года, налог будет исчисляться исходя из кадастровой стоимости без применения понижающих коэффициентов.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2020 году при расчете налога на имущество физических лиц за 2019 год будет применяться коэффициент 0,6.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134" y="7141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неналоговых доходов бюджета Новопокровского  сельского поселения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2020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4272465624"/>
              </p:ext>
            </p:extLst>
          </p:nvPr>
        </p:nvGraphicFramePr>
        <p:xfrm>
          <a:off x="539552" y="1484784"/>
          <a:ext cx="8232576" cy="52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119749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Безвозмездные поступления в бюджете Новопокровского сельского поселения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2020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5404" y="6500834"/>
            <a:ext cx="294452" cy="242914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428596" y="1000108"/>
            <a:ext cx="8358246" cy="1285884"/>
          </a:xfrm>
          <a:prstGeom prst="ribbon">
            <a:avLst>
              <a:gd name="adj1" fmla="val 233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26163,9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857752" y="2428868"/>
            <a:ext cx="4071966" cy="19288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6188,7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57158" y="4714884"/>
            <a:ext cx="3857652" cy="1928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Субвенции бюджетам сельских поселений на выполнение передаваемых полномочий субъектов Российской Федерации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7,6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тыс. 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57158" y="2428868"/>
            <a:ext cx="3643338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10689,0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4714884"/>
            <a:ext cx="407196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поселений на финансовое обеспечение дорожной деятельности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9278,6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033150620"/>
              </p:ext>
            </p:extLst>
          </p:nvPr>
        </p:nvGraphicFramePr>
        <p:xfrm>
          <a:off x="285720" y="1460977"/>
          <a:ext cx="8534752" cy="346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28" y="6381328"/>
            <a:ext cx="437328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42257"/>
            <a:ext cx="7200800" cy="1372231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Объём межбюджетных трансфертов,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предоставляемых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бюджету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муниципального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Новопокровский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район,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2020 год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9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786322"/>
            <a:ext cx="78581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Руководствуясь пунктом 2 постановления Законодательного собрания Краснодарского края от 11 декабря 2018 года №826-П «О ходе реализации Закона Краснодарского края «О закреплении за сельскими поселениями Краснодарского края отдельных вопросов местного значения городских поселений» принято решение о самостоятельном осуществлении в 2020 году полномочия по обеспечению условий для развития на территории поселения физической культуры, школьного спорта и массового спорта, организации проведения официальных физкультурно-оздоровительных и спортивных мероприятий поселения.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9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258" y="14285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Расходы бюджета Новопокровского сельского поселения на 2020 год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4272465624"/>
              </p:ext>
            </p:extLst>
          </p:nvPr>
        </p:nvGraphicFramePr>
        <p:xfrm>
          <a:off x="428596" y="1071546"/>
          <a:ext cx="8232576" cy="52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119749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28" y="6381328"/>
            <a:ext cx="437328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88640"/>
            <a:ext cx="7632848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Дорожный фонд </a:t>
            </a:r>
            <a:endParaRPr lang="ru-RU" alt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Новопокровского 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</a:t>
            </a:r>
            <a:endParaRPr lang="ru-RU" alt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995285"/>
              </p:ext>
            </p:extLst>
          </p:nvPr>
        </p:nvGraphicFramePr>
        <p:xfrm>
          <a:off x="4211960" y="1029185"/>
          <a:ext cx="4679950" cy="4265733"/>
        </p:xfrm>
        <a:graphic>
          <a:graphicData uri="http://schemas.openxmlformats.org/drawingml/2006/table">
            <a:tbl>
              <a:tblPr/>
              <a:tblGrid>
                <a:gridCol w="4679950">
                  <a:extLst>
                    <a:ext uri="{9D8B030D-6E8A-4147-A177-3AD203B41FA5}"/>
                  </a:extLst>
                </a:gridCol>
              </a:tblGrid>
              <a:tr h="457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Доходы фонда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44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инжекторных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двигателей, производимые на территории Российской Федерации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7443,2 тыс. рублей.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/>
                </a:extLst>
              </a:tr>
              <a:tr h="4936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более 10% от собственных налоговых и неналоговых доходов бюджета Новопокровского сельского поселения -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88,7 тыс.рублей.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553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ежбюджетны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трансферт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значения, в том числе дорог в населенных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пунктах -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9278,6 тыс. рублей. </a:t>
                      </a: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/>
                </a:extLst>
              </a:tr>
              <a:tr h="365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Group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9215454"/>
              </p:ext>
            </p:extLst>
          </p:nvPr>
        </p:nvGraphicFramePr>
        <p:xfrm>
          <a:off x="4143372" y="5465529"/>
          <a:ext cx="4716512" cy="1249620"/>
        </p:xfrm>
        <a:graphic>
          <a:graphicData uri="http://schemas.openxmlformats.org/drawingml/2006/table">
            <a:tbl>
              <a:tblPr/>
              <a:tblGrid>
                <a:gridCol w="4716512">
                  <a:extLst>
                    <a:ext uri="{9D8B030D-6E8A-4147-A177-3AD203B41FA5}"/>
                  </a:extLst>
                </a:gridCol>
              </a:tblGrid>
              <a:tr h="407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Расходы фонда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2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Нормативное содержание автомобильных дорог общего пользования местного значения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/>
                </a:extLst>
              </a:tr>
              <a:tr h="211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Скругленный прямоугольник 1"/>
          <p:cNvSpPr/>
          <p:nvPr/>
        </p:nvSpPr>
        <p:spPr>
          <a:xfrm>
            <a:off x="395536" y="1268761"/>
            <a:ext cx="3724058" cy="22322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67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дорожного фонда </a:t>
            </a:r>
            <a:r>
              <a:rPr lang="ru-RU" altLang="ru-RU" sz="2400" b="1" dirty="0" smtClean="0">
                <a:solidFill>
                  <a:srgbClr val="67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 составит</a:t>
            </a:r>
            <a:r>
              <a:rPr lang="ru-RU" altLang="ru-RU" sz="2400" b="1" dirty="0">
                <a:solidFill>
                  <a:srgbClr val="67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16801,5 тыс</a:t>
            </a:r>
            <a:r>
              <a:rPr lang="ru-RU" alt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214942" y="5072074"/>
            <a:ext cx="484632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15074" y="5072074"/>
            <a:ext cx="484632" cy="4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358082" y="5072074"/>
            <a:ext cx="484632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3716165" cy="255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52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3526" y="143793"/>
            <a:ext cx="8530961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8460432" y="6365166"/>
            <a:ext cx="62143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6F900AE-A61F-4638-B3ED-069349F50BD6}" type="slidenum"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22465" y="735013"/>
            <a:ext cx="532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b="1" dirty="0"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71414"/>
            <a:ext cx="72866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Автодорожный путепровод </a:t>
            </a:r>
          </a:p>
          <a:p>
            <a:pPr indent="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пер. Садовому  в станице Новопокровская</a:t>
            </a:r>
          </a:p>
          <a:p>
            <a:pPr indent="457200" algn="just"/>
            <a:endParaRPr lang="ru-RU" dirty="0" smtClean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8286808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Администрацией Новопокровского сельского поселения 18 ноября 2019 года были поданы документы в министерство транспорта и дорожного хозяйства 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Краснодарского края на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отборе муниципальных образований на получение межбюджетных трансфертов на строительство автодорожных путепроводов в местах пересечения автомобильных дорог общего пользования местного значения и железнодорожных путей на 2020 год.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Намечено строительство  объекта «Автодорожный путепровод по пер. Садовому в станице Новопокровская»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протяженность объекта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0,667 км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ширина земельного полотна 13,40 м;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расчетный период эксплуатации 30 лет;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ширина проезжей части 6,0 м;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категория дороги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(улица местного значения в жилой застройке по СП 42.13330.2011);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стоимость по сводному сметному расчету в ценах 1 квартала 2019 года  231,3 млн.рублей.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143512"/>
            <a:ext cx="828680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030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78011" y="188640"/>
            <a:ext cx="7174004" cy="6169318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2015" y="6360270"/>
            <a:ext cx="586408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71414"/>
            <a:ext cx="842968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Проект «О закреплении за сельскими поселениями Краснодарского края отдельных вопросов местного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значения городских поселений»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Законодательным собранием Краснодарского края 16 июля 2019 года принят проект Закона Краснодарского края "О внесении изменения в статью 2 Закона Краснодарского края "О закреплении за сельскими поселениями Краснодарского края отдельных вопросов местного значения городских поселений". В соответствии с которым с 1 января 2020 года из вопросов местного значения, закрепленных за сельскими поселениями, исключены полномочия по организации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-, тепло-,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водоснабжения (водоотведения) населения.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x-none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тем, при решении данного вопроса возникли сложности, связанные с отсутствием механизма передачи полномочий, передачей имущественного комплекса, финансированием полномочий. По результатам анализа ситуации сформирован ряд предложений к рассмотрению законопроекта во втором чтении. Теперь предполагается, что законопроект вступит в силу с 1 января 2021 года. К этому времени имеющиеся проблемы будут устранены.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бюджете Новопокровского сельского поселения на 2020 год предусмотрено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2160,0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изготовление технической документации  на объекты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-, тепло-,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(водоснабжения) и водоотведения;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изготовление технических планов на указанные выше объекты с целью постановки их на кадастровый учет в органах государственного реестра.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857916"/>
            <a:ext cx="5000660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59226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29652" y="6400800"/>
            <a:ext cx="609600" cy="457200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686700" cy="44291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 2019 году заканчивается срок действия большинства муниципальных программ Новопокровского сельского поселения, в связи с   чем  приняты  своевременные меры по разработке и утверждению муниципальных программ на очередной пятилетний период 2020-2024 </a:t>
            </a:r>
            <a:r>
              <a:rPr lang="ru-RU" sz="1600" b="1" dirty="0" smtClean="0">
                <a:solidFill>
                  <a:srgbClr val="002060"/>
                </a:solidFill>
              </a:rPr>
              <a:t>годов.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Для обеспечения  достижения национальных целей и стратегических задач развития, предусмотренных Указом Президента Российской Федерации №204,  в муниципальные программы Новопокровского сельского поселения  включены мероприятия, предусмотренные федеральными (национальными) проектами.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500042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00100" y="2214554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Развитие сети автомобильных дорог  Новопокровского сельского поселения</a:t>
            </a:r>
            <a:endParaRPr lang="ru-RU" sz="1400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3000372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80000"/>
                </a:solidFill>
                <a:cs typeface="Aharoni" pitchFamily="2" charset="-79"/>
              </a:rPr>
              <a:t>Обеспечение безопасности населения</a:t>
            </a:r>
            <a:endParaRPr lang="ru-RU" sz="1400" dirty="0">
              <a:solidFill>
                <a:srgbClr val="580000"/>
              </a:solidFill>
              <a:cs typeface="Aharoni" pitchFamily="2" charset="-79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786190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580000"/>
                </a:solidFill>
                <a:cs typeface="Aharoni" pitchFamily="2" charset="-79"/>
              </a:rPr>
              <a:t>Развитие культуры</a:t>
            </a:r>
            <a:endParaRPr lang="ru-RU" sz="1400" dirty="0">
              <a:solidFill>
                <a:srgbClr val="580000"/>
              </a:solidFill>
              <a:cs typeface="Aharoni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572008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80000"/>
                </a:solidFill>
                <a:cs typeface="Aharoni" pitchFamily="2" charset="-79"/>
              </a:rPr>
              <a:t>Молодежь Новопокровского сельского поселения</a:t>
            </a:r>
            <a:endParaRPr lang="ru-RU" sz="1400" dirty="0">
              <a:solidFill>
                <a:srgbClr val="580000"/>
              </a:solidFill>
              <a:cs typeface="Aharoni" pitchFamily="2" charset="-79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3000372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80000"/>
                </a:solidFill>
                <a:cs typeface="Aharoni" pitchFamily="2" charset="-79"/>
              </a:rPr>
              <a:t>Развитие жилищно-коммунального хозяйства</a:t>
            </a:r>
            <a:endParaRPr lang="ru-RU" sz="1400" dirty="0">
              <a:solidFill>
                <a:srgbClr val="580000"/>
              </a:solidFill>
              <a:cs typeface="Aharoni" pitchFamily="2" charset="-79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3786190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580000"/>
                </a:solidFill>
                <a:cs typeface="Aharoni" pitchFamily="2" charset="-79"/>
              </a:rPr>
              <a:t>Информационное освещение</a:t>
            </a:r>
            <a:endParaRPr lang="ru-RU" sz="1400" dirty="0">
              <a:solidFill>
                <a:srgbClr val="580000"/>
              </a:solidFill>
              <a:cs typeface="Aharoni" pitchFamily="2" charset="-7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2214554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580000"/>
                </a:solidFill>
                <a:cs typeface="Aharoni" pitchFamily="2" charset="-79"/>
              </a:rPr>
              <a:t>Развитие топливно-энергетического комплекса</a:t>
            </a:r>
            <a:endParaRPr lang="ru-RU" sz="1400" dirty="0">
              <a:solidFill>
                <a:srgbClr val="580000"/>
              </a:solidFill>
              <a:cs typeface="Aharoni" pitchFamily="2" charset="-79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4572008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80000"/>
                </a:solidFill>
                <a:cs typeface="Aharoni" pitchFamily="2" charset="-79"/>
              </a:rPr>
              <a:t>Казачество Новопокровского сельского поселения</a:t>
            </a:r>
            <a:endParaRPr lang="ru-RU" sz="1400" dirty="0">
              <a:solidFill>
                <a:srgbClr val="580000"/>
              </a:solidFill>
              <a:cs typeface="Aharoni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5572140"/>
            <a:ext cx="8715436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Разработанные  муниципальные программы получили положительное  заключение  экспертизы  контрольно –счетной палаты муниципального образования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Новопокровский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3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792087" cy="360000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285728"/>
            <a:ext cx="5046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Уважаемые жители Новопокровского сельского поселения 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фтото Главы 2.jpg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420066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071934" y="1500174"/>
            <a:ext cx="47863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из ключевых задач бюджетной политики на 2020 год является обеспечение прозрачности и открытости бюджетного процесса. Для привлечения большего количества граждан к участию в обсуждении вопросов формирования бюджета и его исполнения и был разработан «Бюджет для граждан».</a:t>
            </a:r>
          </a:p>
          <a:p>
            <a:pPr indent="457200"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«Бюджет для граждан» предназначен, прежде всего, для жителей Новопокровского сельского поселения, не обладающих специальными знаниями в сфере бюджетного законодательства.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Новопокровского сельского поселения Новопокровского района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Свитенко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38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1090" y="6500834"/>
            <a:ext cx="357190" cy="230711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1776" y="188640"/>
            <a:ext cx="7200800" cy="88290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Перечень муниципальных программ Новопокровского сельского поселения на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757297434"/>
              </p:ext>
            </p:extLst>
          </p:nvPr>
        </p:nvGraphicFramePr>
        <p:xfrm>
          <a:off x="539552" y="980728"/>
          <a:ext cx="43826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535171220"/>
              </p:ext>
            </p:extLst>
          </p:nvPr>
        </p:nvGraphicFramePr>
        <p:xfrm>
          <a:off x="4895528" y="2107776"/>
          <a:ext cx="42484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AutoShape 2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04" y="785794"/>
            <a:ext cx="3000396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43966" y="928670"/>
            <a:ext cx="18097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500034" y="5143512"/>
            <a:ext cx="4214842" cy="1500198"/>
          </a:xfrm>
          <a:prstGeom prst="ellipse">
            <a:avLst/>
          </a:prstGeom>
          <a:solidFill>
            <a:schemeClr val="tx2">
              <a:lumMod val="2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80,2% расходов сформированы  в рамках муниципальных  программ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8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52"/>
            <a:ext cx="7786742" cy="121444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финансового обеспечения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муниципальных учреждений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2020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293724996"/>
              </p:ext>
            </p:extLst>
          </p:nvPr>
        </p:nvGraphicFramePr>
        <p:xfrm>
          <a:off x="642910" y="1428736"/>
          <a:ext cx="796324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5500702"/>
            <a:ext cx="7929618" cy="92333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Бюджетом на 2020 год предусмотрено повышение заработной платы (должностных окладов) работников муниципальных учреждений и аппарата управления  с 1 января 2020 года на 3,8 процента.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80010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-погашение кредитов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-остатки на начало  2020 года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Погашение кредитов запланировано в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размере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1660,0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Остаток средств на едином счете бюджета Новопокровского  сельского поселения по состоянию на 1 января 2020  года составит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1732,4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тыс. рублей.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286388"/>
            <a:ext cx="5143536" cy="134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21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7900" y="6349769"/>
            <a:ext cx="41195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0" y="908050"/>
            <a:ext cx="214314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16688" y="836613"/>
            <a:ext cx="2447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9"/>
            <a:ext cx="6286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сельского поселения </a:t>
            </a:r>
            <a:endParaRPr lang="ru-RU" sz="2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915247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ct val="0"/>
              </a:spcBef>
            </a:pPr>
            <a: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2019 году из бюджета муниципального образования </a:t>
            </a:r>
            <a:r>
              <a:rPr lang="ru-RU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Новопокровский</a:t>
            </a:r>
            <a: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был привлечен кредит на покрытие дефицита бюджета Новопокровского сельского поселения под 0,1 % годовых по договору от  19.09.2019 г. №01-16/22 в срок не позднее 20 сентября 2020 года – 560,0  тыс. рублей.</a:t>
            </a:r>
          </a:p>
          <a:p>
            <a:pPr indent="360000" algn="just">
              <a:spcBef>
                <a:spcPct val="0"/>
              </a:spcBef>
            </a:pPr>
            <a:endParaRPr lang="ru-RU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ct val="0"/>
              </a:spcBef>
            </a:pPr>
            <a: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в 2019 году был заключен муниципальный  контракт от 02.09.2019 г.   №0318300072119000026-1 с кредитной организацией ПАО «Сбербанк России» на сумму 6000,0 тыс. рублей </a:t>
            </a:r>
            <a:r>
              <a:rPr lang="ru-RU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9,01 </a:t>
            </a:r>
            <a: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годовых. Срок возврата не позднее 24 декабря  2021 года.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21495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Новопокровского сельского поселения по состоянию на 1 января 2020 года составит 6560,0 тыс. рублей.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Гусева\БЮДЖЕТ ДЛЯ ГРАЖДАН\бюджет для граждан (рабочий материал)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429264"/>
            <a:ext cx="1165104" cy="121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3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1090" y="6381328"/>
            <a:ext cx="48169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9930" y="428674"/>
            <a:ext cx="8832850" cy="871378"/>
            <a:chOff x="-8" y="401"/>
            <a:chExt cx="5564" cy="583"/>
          </a:xfrm>
        </p:grpSpPr>
        <p:pic>
          <p:nvPicPr>
            <p:cNvPr id="5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454"/>
              <a:ext cx="5564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401"/>
              <a:ext cx="544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58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nstantia" pitchFamily="18" charset="0"/>
                </a:rPr>
                <a:t>Контактная информация</a:t>
              </a:r>
            </a:p>
          </p:txBody>
        </p: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01942" y="1412776"/>
            <a:ext cx="7704856" cy="50167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подготовлен финансовым органом администрации Новопокровского сельского поселения</a:t>
            </a:r>
            <a:endParaRPr lang="en-US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ru-RU" alt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Финансовый орган </a:t>
            </a: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администрации Новопокровского сельского </a:t>
            </a: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поселения находится </a:t>
            </a:r>
            <a:r>
              <a:rPr lang="ru-RU" alt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по адресу</a:t>
            </a:r>
            <a:r>
              <a:rPr lang="ru-RU" altLang="en-U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Краснодарский край, станица Новопокровская, </a:t>
            </a:r>
          </a:p>
          <a:p>
            <a:pPr algn="ctr" eaLnBrk="1" hangingPunct="1">
              <a:defRPr/>
            </a:pP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улица Ленина, 110</a:t>
            </a:r>
            <a:endParaRPr lang="ru-RU" alt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Телефон: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(886149)7-33-82</a:t>
            </a:r>
            <a:endParaRPr lang="ru-RU" alt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Адрес электронной почты: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novpos@mail.ru</a:t>
            </a:r>
            <a:r>
              <a:rPr lang="ru-RU" alt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alt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Информационный ресурс </a:t>
            </a:r>
            <a:r>
              <a:rPr lang="ru-RU" alt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«Бюджет для граждан» </a:t>
            </a:r>
            <a:r>
              <a:rPr lang="ru-RU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размещен на официальном сайте администрации Новопокровского сельского поселения 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novopokrovskaya.org</a:t>
            </a:r>
            <a:endParaRPr lang="ru-RU" alt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0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61AFFBA0-32BC-41B4-AE3A-80E75DA09584}" type="slidenum"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 algn="ctr"/>
              <a:t>3</a:t>
            </a:fld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223169" y="188640"/>
            <a:ext cx="6949232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Механизм участия  гражданина в бюджетном процессе</a:t>
            </a:r>
          </a:p>
        </p:txBody>
      </p:sp>
      <p:pic>
        <p:nvPicPr>
          <p:cNvPr id="1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Стрелка вправо 29"/>
          <p:cNvSpPr/>
          <p:nvPr/>
        </p:nvSpPr>
        <p:spPr>
          <a:xfrm rot="5400000">
            <a:off x="1131205" y="1654821"/>
            <a:ext cx="2224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1192912" y="5093576"/>
            <a:ext cx="2418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1116870" y="3955173"/>
            <a:ext cx="2510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1136496" y="2792538"/>
            <a:ext cx="2118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158" y="2000240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Ознакомиться с проектом бюджета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5720" y="3143248"/>
            <a:ext cx="185738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Изложить свои предложения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28596" y="4286256"/>
            <a:ext cx="17859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Принять участие в публичных слушаниях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58" y="5429264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Проконтролировать решение Новопокровского  с/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5720" y="928670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Проявить активность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1000108"/>
            <a:ext cx="66437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Ознакомиться  с ФЗ № 131 от 06.10.2003 «Об общих принципах организации местного самоуправления  в РФ» и Бюджетным Кодексом РФ.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85984" y="2000240"/>
            <a:ext cx="6572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Новопокровского сельского поселения  готовит проект бюджета, который подлежит официальному опубликованию на сайте администрации и обсуждению на публичных слушаниях.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85984" y="3000372"/>
            <a:ext cx="6572296" cy="112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свои обоснованные предложения (изменения) в проект. Выступить в качестве активного  участника, защищающего свои интересы). Каждый житель вправе высказывать свое мнение,  представить материалы, письменные предложения и замечания для включения их в протокол  публичных слушаний.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85984" y="4214818"/>
            <a:ext cx="657229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проводятся в целях:</a:t>
            </a:r>
          </a:p>
          <a:p>
            <a:pPr marL="228600" indent="-228600" algn="ctr">
              <a:buAutoNum type="arabicParenR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  участия жителей Новопокровского с/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обсуждении проекта бюджета поселения;</a:t>
            </a:r>
          </a:p>
          <a:p>
            <a:pPr marL="228600" indent="-228600" algn="ctr">
              <a:buAutoNum type="arabicParenR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выявления мнения населения и подготовки рекомендаций по итогам обсуждения населением проекта бюджета  поселения;</a:t>
            </a:r>
          </a:p>
          <a:p>
            <a:pPr marL="228600" indent="-228600" algn="ctr">
              <a:buAutoNum type="arabicParenR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Изучения  и обобщения предложений  и рекомендаций  жителей Новопокровского с/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проекту бюджета поселения.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85984" y="5643578"/>
            <a:ext cx="65722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о результатах публичных слушаний публикуется (обнародуется) в средствах массовой информации и размещается на официальном сайте Новопокровского  с/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информационно-телекоммуникационной сети «Интернет».  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7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83745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188640"/>
            <a:ext cx="738163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сельского поселения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71472" y="3929066"/>
            <a:ext cx="755967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333399"/>
                </a:solidFill>
                <a:latin typeface="Times New Roman" pitchFamily="18" charset="0"/>
              </a:rPr>
              <a:t>Составление проекта бюджета 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</a:rPr>
              <a:t>поселения </a:t>
            </a:r>
            <a:endParaRPr lang="ru-RU" sz="24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714349" y="1052736"/>
            <a:ext cx="1854134" cy="2519363"/>
          </a:xfrm>
          <a:prstGeom prst="downArrowCallout">
            <a:avLst>
              <a:gd name="adj1" fmla="val 25000"/>
              <a:gd name="adj2" fmla="val 25000"/>
              <a:gd name="adj3" fmla="val 22419"/>
              <a:gd name="adj4" fmla="val 66667"/>
            </a:avLst>
          </a:prstGeom>
          <a:solidFill>
            <a:schemeClr val="tx2">
              <a:lumMod val="5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817454" y="1052735"/>
            <a:ext cx="1728788" cy="2519363"/>
          </a:xfrm>
          <a:prstGeom prst="downArrowCallout">
            <a:avLst>
              <a:gd name="adj1" fmla="val 25000"/>
              <a:gd name="adj2" fmla="val 25000"/>
              <a:gd name="adj3" fmla="val 22419"/>
              <a:gd name="adj4" fmla="val 66667"/>
            </a:avLst>
          </a:prstGeom>
          <a:solidFill>
            <a:srgbClr val="FFCC00"/>
          </a:solidFill>
          <a:ln w="190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1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624443" y="1052736"/>
            <a:ext cx="1876647" cy="2519363"/>
          </a:xfrm>
          <a:prstGeom prst="downArrowCallout">
            <a:avLst>
              <a:gd name="adj1" fmla="val 25000"/>
              <a:gd name="adj2" fmla="val 25000"/>
              <a:gd name="adj3" fmla="val 22419"/>
              <a:gd name="adj4" fmla="val 66667"/>
            </a:avLst>
          </a:prstGeom>
          <a:solidFill>
            <a:srgbClr val="FFCC00"/>
          </a:solidFill>
          <a:ln w="190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Новопокровского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endParaRPr lang="ru-RU" sz="1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4716478" y="1052734"/>
            <a:ext cx="1728787" cy="2519363"/>
          </a:xfrm>
          <a:prstGeom prst="downArrowCallout">
            <a:avLst>
              <a:gd name="adj1" fmla="val 25000"/>
              <a:gd name="adj2" fmla="val 25000"/>
              <a:gd name="adj3" fmla="val 22419"/>
              <a:gd name="adj4" fmla="val 66667"/>
            </a:avLst>
          </a:prstGeom>
          <a:solidFill>
            <a:schemeClr val="tx2">
              <a:lumMod val="5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429132"/>
            <a:ext cx="6524639" cy="193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73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95593" y="6364288"/>
            <a:ext cx="874440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357166"/>
            <a:ext cx="7772400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 Дефицит и </a:t>
            </a:r>
            <a:r>
              <a:rPr lang="ru-RU" alt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Профицит</a:t>
            </a: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бюджета</a:t>
            </a:r>
            <a:endParaRPr lang="ru-RU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71472" y="3071810"/>
            <a:ext cx="8137525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58" y="1571612"/>
            <a:ext cx="164307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643174" y="1928802"/>
            <a:ext cx="164307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28596" y="4857760"/>
            <a:ext cx="164307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714612" y="4429132"/>
            <a:ext cx="157163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1857364"/>
            <a:ext cx="35004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(доходы больше расходов) При превышении доходов над расходами принимается решение, как их использовать например, накапливать денежные средства, погашать долг).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86380" y="4572008"/>
            <a:ext cx="35004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(расходы больше доходов) При превышении расходов над доходами принимается решение об использовании источников финансирования дефицита (например, использовать остатки денежных средств, получить кредит в банке или в другом бюджете).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3108" y="2428868"/>
            <a:ext cx="428628" cy="1588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429124" y="2500306"/>
            <a:ext cx="428628" cy="1588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357430"/>
            <a:ext cx="428628" cy="1588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214546" y="5357826"/>
            <a:ext cx="428628" cy="1588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29124" y="5143512"/>
            <a:ext cx="428628" cy="1588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429124" y="5286388"/>
            <a:ext cx="428628" cy="1588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386" y="3286124"/>
            <a:ext cx="13686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3444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2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348" y="6356350"/>
            <a:ext cx="621508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274638"/>
            <a:ext cx="612068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012853" y="500042"/>
            <a:ext cx="7488237" cy="321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Сбалансированность бюджета – обязательное требование, предъявляемое к составлению и утверждению бюджета  </a:t>
            </a:r>
          </a:p>
        </p:txBody>
      </p:sp>
      <p:sp>
        <p:nvSpPr>
          <p:cNvPr id="9" name="AutoShape 5" descr="ÐÐ°ÑÑÐ¸Ð½ÐºÐ¸ Ð¿Ð¾ Ð·Ð°Ð¿ÑÐ¾ÑÑ Ð´ÐµÐ½ÑÐ³Ð¸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ÐÐ°ÑÑÐ¸Ð½ÐºÐ¸ Ð¿Ð¾ Ð·Ð°Ð¿ÑÐ¾ÑÑ Ð´ÐµÐ½ÑÐ³Ð¸ ÐºÐ°ÑÑÐ¸Ð½Ðº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 descr="ÐÐ°ÑÑÐ¸Ð½ÐºÐ¸ Ð¿Ð¾ Ð·Ð°Ð¿ÑÐ¾ÑÑ Ð´ÐµÐ½ÑÐ³Ð¸ ÐºÐ°ÑÑÐ¸Ð½Ðº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1" descr="ÐÐ°ÑÑÐ¸Ð½ÐºÐ¸ Ð¿Ð¾ Ð·Ð°Ð¿ÑÐ¾ÑÑ Ð´ÐµÐ½ÑÐ³Ð¸ ÐºÐ°ÑÑÐ¸Ð½ÐºÐ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14752"/>
            <a:ext cx="6500858" cy="2635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500570"/>
            <a:ext cx="857256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429132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012038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55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9016" y="6381328"/>
            <a:ext cx="802432" cy="365125"/>
          </a:xfrm>
        </p:spPr>
        <p:txBody>
          <a:bodyPr vert="horz" lIns="91440" tIns="45720" rIns="91440" bIns="45720" rtlCol="0" anchor="ctr"/>
          <a:lstStyle/>
          <a:p>
            <a:fld id="{4412311B-8BC7-4D51-AF2B-DEFA41229674}" type="slidenum"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215238" cy="10715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Новопокровского сельского поселения Новопокровского района на 2020 год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35785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ятиугольник 13"/>
          <p:cNvSpPr/>
          <p:nvPr/>
        </p:nvSpPr>
        <p:spPr>
          <a:xfrm>
            <a:off x="500034" y="1928802"/>
            <a:ext cx="7643866" cy="484632"/>
          </a:xfrm>
          <a:prstGeom prst="homePlate">
            <a:avLst>
              <a:gd name="adj" fmla="val 47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1) общий объем доходов в сумме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122308,5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500034" y="2714620"/>
            <a:ext cx="75724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2)   общий объем расходов в сумме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122380,9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571876"/>
            <a:ext cx="75724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3) дефицит бюджета в сумме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72,4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500034" y="4429132"/>
            <a:ext cx="7643866" cy="22860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0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верхний предел муниципального внутреннего долга Новопокровского сельского поселения Новопокровского района на 1 января 2021 года в сумме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12000,0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 рублей, в том числе верхний предел долга по муниципальным гарантиям Новопокровского сельского поселения Новопокровского района в сумме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тысяч рублей.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8731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29652" y="6355763"/>
            <a:ext cx="580204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2154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928662" y="71414"/>
            <a:ext cx="7958118" cy="864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бюджета Новопокровского сельского поселения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003800" y="3279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вал 14"/>
          <p:cNvSpPr/>
          <p:nvPr/>
        </p:nvSpPr>
        <p:spPr>
          <a:xfrm>
            <a:off x="357158" y="1000108"/>
            <a:ext cx="2786082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83368,0 </a:t>
            </a: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Федерации,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-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    </a:t>
            </a:r>
          </a:p>
          <a:p>
            <a:pPr algn="ctr">
              <a:buFontTx/>
              <a:buChar char="-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ctr">
              <a:buFontTx/>
              <a:buChar char="-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имущество;</a:t>
            </a:r>
          </a:p>
          <a:p>
            <a:pPr algn="ctr">
              <a:buFontTx/>
              <a:buChar char="-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7158" y="3786190"/>
            <a:ext cx="2843226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12776,6 </a:t>
            </a: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FontTx/>
              <a:buChar char="-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 имущества;</a:t>
            </a:r>
          </a:p>
          <a:p>
            <a:pPr algn="ctr">
              <a:buFontTx/>
              <a:buChar char="-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активов.</a:t>
            </a:r>
          </a:p>
        </p:txBody>
      </p:sp>
      <p:sp>
        <p:nvSpPr>
          <p:cNvPr id="17" name="Овал 16"/>
          <p:cNvSpPr/>
          <p:nvPr/>
        </p:nvSpPr>
        <p:spPr>
          <a:xfrm>
            <a:off x="3857620" y="3786190"/>
            <a:ext cx="2914664" cy="285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26163,9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на безвозмездной и безвозвратной основе 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(дотации, субвенции и субсидии, иные межбюджетные трансферты).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29190" y="1142984"/>
            <a:ext cx="3714776" cy="184309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Доходы бюджета поселения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122308,5 тыс. руб.</a:t>
            </a:r>
            <a:endParaRPr lang="ru-RU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6" idx="7"/>
          </p:cNvCxnSpPr>
          <p:nvPr/>
        </p:nvCxnSpPr>
        <p:spPr>
          <a:xfrm rot="5400000" flipH="1" flipV="1">
            <a:off x="3284938" y="2499437"/>
            <a:ext cx="1214754" cy="2216625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6"/>
          </p:cNvCxnSpPr>
          <p:nvPr/>
        </p:nvCxnSpPr>
        <p:spPr>
          <a:xfrm>
            <a:off x="3143240" y="2321711"/>
            <a:ext cx="1714512" cy="35719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0"/>
          </p:cNvCxnSpPr>
          <p:nvPr/>
        </p:nvCxnSpPr>
        <p:spPr>
          <a:xfrm rot="5400000" flipH="1" flipV="1">
            <a:off x="4943476" y="3371848"/>
            <a:ext cx="785818" cy="42866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643446"/>
            <a:ext cx="2138349" cy="162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09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712" y="156969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Новопокровского сельского поселения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064844622"/>
              </p:ext>
            </p:extLst>
          </p:nvPr>
        </p:nvGraphicFramePr>
        <p:xfrm>
          <a:off x="1115616" y="1628800"/>
          <a:ext cx="756084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360" y="6381328"/>
            <a:ext cx="1197496" cy="365125"/>
          </a:xfrm>
        </p:spPr>
        <p:txBody>
          <a:bodyPr/>
          <a:lstStyle/>
          <a:p>
            <a:fld id="{4412311B-8BC7-4D51-AF2B-DEFA41229674}" type="slidenum"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476253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3224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7170</TotalTime>
  <Words>1816</Words>
  <Application>Microsoft Office PowerPoint</Application>
  <PresentationFormat>Экран (4:3)</PresentationFormat>
  <Paragraphs>241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 Бюджет для граждан</vt:lpstr>
      <vt:lpstr>Слайд 2</vt:lpstr>
      <vt:lpstr>Слайд 3</vt:lpstr>
      <vt:lpstr>Слайд 4</vt:lpstr>
      <vt:lpstr>Слайд 5</vt:lpstr>
      <vt:lpstr>Слайд 6</vt:lpstr>
      <vt:lpstr>Основные характеристики бюджета Новопокровского сельского поселения Новопокровского района на 2020 год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    В 2019 году заканчивается срок действия большинства муниципальных программ Новопокровского сельского поселения, в связи с   чем  приняты  своевременные меры по разработке и утверждению муниципальных программ на очередной пятилетний период 2020-2024 годов.      Для обеспечения  достижения национальных целей и стратегических задач развития, предусмотренных Указом Президента Российской Федерации №204,  в муниципальные программы Новопокровского сельского поселения  включены мероприятия, предусмотренные федеральными (национальными) проектами.             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1</cp:lastModifiedBy>
  <cp:revision>528</cp:revision>
  <cp:lastPrinted>2018-11-28T14:13:27Z</cp:lastPrinted>
  <dcterms:created xsi:type="dcterms:W3CDTF">2017-11-30T07:35:28Z</dcterms:created>
  <dcterms:modified xsi:type="dcterms:W3CDTF">2019-11-27T12:16:09Z</dcterms:modified>
</cp:coreProperties>
</file>