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4440" r:id="rId1"/>
    <p:sldMasterId id="2147484464" r:id="rId2"/>
  </p:sldMasterIdLst>
  <p:notesMasterIdLst>
    <p:notesMasterId r:id="rId25"/>
  </p:notesMasterIdLst>
  <p:handoutMasterIdLst>
    <p:handoutMasterId r:id="rId26"/>
  </p:handoutMasterIdLst>
  <p:sldIdLst>
    <p:sldId id="294" r:id="rId3"/>
    <p:sldId id="272" r:id="rId4"/>
    <p:sldId id="284" r:id="rId5"/>
    <p:sldId id="303" r:id="rId6"/>
    <p:sldId id="304" r:id="rId7"/>
    <p:sldId id="305" r:id="rId8"/>
    <p:sldId id="278" r:id="rId9"/>
    <p:sldId id="276" r:id="rId10"/>
    <p:sldId id="282" r:id="rId11"/>
    <p:sldId id="306" r:id="rId12"/>
    <p:sldId id="297" r:id="rId13"/>
    <p:sldId id="264" r:id="rId14"/>
    <p:sldId id="309" r:id="rId15"/>
    <p:sldId id="265" r:id="rId16"/>
    <p:sldId id="296" r:id="rId17"/>
    <p:sldId id="298" r:id="rId18"/>
    <p:sldId id="311" r:id="rId19"/>
    <p:sldId id="285" r:id="rId20"/>
    <p:sldId id="283" r:id="rId21"/>
    <p:sldId id="286" r:id="rId22"/>
    <p:sldId id="280" r:id="rId23"/>
    <p:sldId id="271" r:id="rId24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4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0000"/>
    <a:srgbClr val="660066"/>
    <a:srgbClr val="EAEAEA"/>
    <a:srgbClr val="FFC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3134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755052843935908E-3"/>
          <c:y val="2.6546378823096611E-2"/>
          <c:w val="0.61459573274927526"/>
          <c:h val="0.941597966589191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90139,2</c:v>
                </c:pt>
              </c:strCache>
            </c:strRef>
          </c:tx>
          <c:explosion val="27"/>
          <c:dPt>
            <c:idx val="0"/>
            <c:bubble3D val="0"/>
            <c:explosion val="18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83D-47D6-93C9-6C509CE66116}"/>
              </c:ext>
            </c:extLst>
          </c:dPt>
          <c:dPt>
            <c:idx val="1"/>
            <c:bubble3D val="0"/>
            <c:explosion val="24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83D-47D6-93C9-6C509CE66116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83D-47D6-93C9-6C509CE66116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83D-47D6-93C9-6C509CE66116}"/>
              </c:ext>
            </c:extLst>
          </c:dPt>
          <c:dLbls>
            <c:dLbl>
              <c:idx val="0"/>
              <c:layout>
                <c:manualLayout>
                  <c:x val="1.5117367911501874E-2"/>
                  <c:y val="-9.025768799852845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83D-47D6-93C9-6C509CE66116}"/>
                </c:ext>
              </c:extLst>
            </c:dLbl>
            <c:dLbl>
              <c:idx val="1"/>
              <c:layout>
                <c:manualLayout>
                  <c:x val="6.7188301828897826E-3"/>
                  <c:y val="3.45102924700258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8,</a:t>
                    </a:r>
                    <a:r>
                      <a:rPr lang="en-US" dirty="0" smtClean="0">
                        <a:latin typeface="Book Antiqua" pitchFamily="18" charset="0"/>
                      </a:rPr>
                      <a:t>3%</a:t>
                    </a:r>
                    <a:endParaRPr lang="en-US" dirty="0">
                      <a:latin typeface="Book Antiqua" pitchFamily="18" charset="0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83D-47D6-93C9-6C509CE66116}"/>
                </c:ext>
              </c:extLst>
            </c:dLbl>
            <c:dLbl>
              <c:idx val="2"/>
              <c:layout>
                <c:manualLayout>
                  <c:x val="-5.7110056554562832E-2"/>
                  <c:y val="1.858246517616777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83D-47D6-93C9-6C509CE66116}"/>
                </c:ext>
              </c:extLst>
            </c:dLbl>
            <c:dLbl>
              <c:idx val="3"/>
              <c:layout>
                <c:manualLayout>
                  <c:x val="0"/>
                  <c:y val="-8.494841223390922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83D-47D6-93C9-6C509CE66116}"/>
                </c:ext>
              </c:extLst>
            </c:dLbl>
            <c:dLbl>
              <c:idx val="4"/>
              <c:layout>
                <c:manualLayout>
                  <c:x val="-1.1757952820057031E-2"/>
                  <c:y val="-2.123710305847754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83D-47D6-93C9-6C509CE6611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58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cmpd="sng">
                  <a:solidFill>
                    <a:schemeClr val="tx1"/>
                  </a:solidFill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 - 33531,3 тыс.рублей</c:v>
                </c:pt>
                <c:pt idx="1">
                  <c:v>Акцизы - 7530,0 тыс.рублей</c:v>
                </c:pt>
                <c:pt idx="2">
                  <c:v>ЕСХН - 26016,8 тыс.рублей</c:v>
                </c:pt>
                <c:pt idx="3">
                  <c:v>Земельный налог - 17583,4 тыс.рублей</c:v>
                </c:pt>
                <c:pt idx="4">
                  <c:v>Налог на имущество физ лиц - 5477,7 тыс.рублей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33531.300000000003</c:v>
                </c:pt>
                <c:pt idx="1">
                  <c:v>7530</c:v>
                </c:pt>
                <c:pt idx="2">
                  <c:v>26016.799999999996</c:v>
                </c:pt>
                <c:pt idx="3">
                  <c:v>17583.400000000001</c:v>
                </c:pt>
                <c:pt idx="4">
                  <c:v>5477.7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83D-47D6-93C9-6C509CE661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lang="ru-RU" sz="14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lang="ru-RU" sz="14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lang="ru-RU" sz="14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lang="ru-RU" sz="14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9494304982591273"/>
          <c:y val="0.2670565709603519"/>
          <c:w val="0.38710115215336832"/>
          <c:h val="0.57207237337168271"/>
        </c:manualLayout>
      </c:layout>
      <c:overlay val="0"/>
      <c:txPr>
        <a:bodyPr/>
        <a:lstStyle/>
        <a:p>
          <a:pPr>
            <a:defRPr sz="140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57150" cmpd="thickThin"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657980031204265E-2"/>
          <c:y val="0.14602203427108951"/>
          <c:w val="0.55463209401853908"/>
          <c:h val="0.840882502624789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2.6487699597307096E-2"/>
                  <c:y val="-1.84269230563267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F73-4184-A000-9206B01FF711}"/>
                </c:ext>
              </c:extLst>
            </c:dLbl>
            <c:dLbl>
              <c:idx val="1"/>
              <c:layout>
                <c:manualLayout>
                  <c:x val="-4.4285045166907656E-2"/>
                  <c:y val="2.894768650305199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F73-4184-A000-9206B01FF711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73-4184-A000-9206B01FF711}"/>
                </c:ext>
              </c:extLst>
            </c:dLbl>
            <c:dLbl>
              <c:idx val="3"/>
              <c:layout>
                <c:manualLayout>
                  <c:x val="3.2406989015345881E-2"/>
                  <c:y val="-2.19750271003850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73-4184-A000-9206B01FF7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580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Доходы от использования имущества, находящегося в государственной и муниципальной собственности - 1299,1 тыс. рублей</c:v>
                </c:pt>
                <c:pt idx="1">
                  <c:v>Доходы от оказания платных услуг (работ) и компенсации затрат государства  - 4969,4 тыс.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1299.0999999999999</c:v>
                </c:pt>
                <c:pt idx="1">
                  <c:v>4969.4000000000005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F73-4184-A000-9206B01FF7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56612984805727884"/>
          <c:y val="0.31495124602028884"/>
          <c:w val="0.41381567567672756"/>
          <c:h val="0.60403182771509434"/>
        </c:manualLayout>
      </c:layout>
      <c:overlay val="0"/>
      <c:txPr>
        <a:bodyPr/>
        <a:lstStyle/>
        <a:p>
          <a:pPr>
            <a:defRPr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247900856534937E-3"/>
          <c:y val="0.17753177168849008"/>
          <c:w val="0.54599505126551384"/>
          <c:h val="0.817484268547139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61766,4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-0.10587700999246139"/>
                  <c:y val="0.1293306982072543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C70-4711-B2F2-EC5575DA1186}"/>
                </c:ext>
              </c:extLst>
            </c:dLbl>
            <c:dLbl>
              <c:idx val="1"/>
              <c:layout>
                <c:manualLayout>
                  <c:x val="-2.0961858232464541E-2"/>
                  <c:y val="-8.214367000735912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13%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C70-4711-B2F2-EC5575DA1186}"/>
                </c:ext>
              </c:extLst>
            </c:dLbl>
            <c:dLbl>
              <c:idx val="2"/>
              <c:layout>
                <c:manualLayout>
                  <c:x val="6.7025954875537322E-2"/>
                  <c:y val="-3.785932675310511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C70-4711-B2F2-EC5575DA1186}"/>
                </c:ext>
              </c:extLst>
            </c:dLbl>
            <c:dLbl>
              <c:idx val="3"/>
              <c:layout>
                <c:manualLayout>
                  <c:x val="5.3188419835812593E-2"/>
                  <c:y val="-4.413507423620543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C70-4711-B2F2-EC5575DA11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580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МУ "Перспектива" - 48192,1 тыс. рублей</c:v>
                </c:pt>
                <c:pt idx="1">
                  <c:v>МУ "Имущество" - 8095,7 тыс. рублей</c:v>
                </c:pt>
                <c:pt idx="2">
                  <c:v>МУ "МКМЦ "Новопокровский" - 4242,7 тыс. рублей</c:v>
                </c:pt>
                <c:pt idx="3">
                  <c:v>МУК "Новопокровская поселенческая библиотека" - 1235,9 тыс. 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48192.1</c:v>
                </c:pt>
                <c:pt idx="1">
                  <c:v>8095.7</c:v>
                </c:pt>
                <c:pt idx="2">
                  <c:v>4242.7</c:v>
                </c:pt>
                <c:pt idx="3">
                  <c:v>1235.9000000000001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C70-4711-B2F2-EC5575DA1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0531230472791986"/>
          <c:y val="0.20527363917374672"/>
          <c:w val="0.38621661413194897"/>
          <c:h val="0.7913162227161995"/>
        </c:manualLayout>
      </c:layout>
      <c:overlay val="0"/>
      <c:txPr>
        <a:bodyPr/>
        <a:lstStyle/>
        <a:p>
          <a:pPr>
            <a:defRPr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70938476608058E-2"/>
          <c:y val="0.20580495219851636"/>
          <c:w val="0.50947892858808719"/>
          <c:h val="0.777844163414748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3"/>
            <c:bubble3D val="0"/>
            <c:explosion val="14"/>
            <c:extLst xmlns:c16r2="http://schemas.microsoft.com/office/drawing/2015/06/chart">
              <c:ext xmlns:c16="http://schemas.microsoft.com/office/drawing/2014/chart" uri="{C3380CC4-5D6E-409C-BE32-E72D297353CC}">
                <c16:uniqueId val="{00000000-738E-41AC-9CA5-A755292A68F7}"/>
              </c:ext>
            </c:extLst>
          </c:dPt>
          <c:dLbls>
            <c:dLbl>
              <c:idx val="0"/>
              <c:layout>
                <c:manualLayout>
                  <c:x val="2.6487699597307096E-2"/>
                  <c:y val="-1.84269230563267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38E-41AC-9CA5-A755292A68F7}"/>
                </c:ext>
              </c:extLst>
            </c:dLbl>
            <c:dLbl>
              <c:idx val="1"/>
              <c:layout>
                <c:manualLayout>
                  <c:x val="-4.4285045166907656E-2"/>
                  <c:y val="2.894768650305199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38E-41AC-9CA5-A755292A68F7}"/>
                </c:ext>
              </c:extLst>
            </c:dLbl>
            <c:dLbl>
              <c:idx val="2"/>
              <c:layout>
                <c:manualLayout>
                  <c:x val="-0.11355728753673211"/>
                  <c:y val="-4.14062135426189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38E-41AC-9CA5-A755292A68F7}"/>
                </c:ext>
              </c:extLst>
            </c:dLbl>
            <c:dLbl>
              <c:idx val="3"/>
              <c:layout>
                <c:manualLayout>
                  <c:x val="3.2406989015345881E-2"/>
                  <c:y val="-2.19750271003850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38E-41AC-9CA5-A755292A68F7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 - 23877,4 тыс.рублей</c:v>
                </c:pt>
                <c:pt idx="1">
                  <c:v>Национальная безопасность и правоохранительная деятельность- 280,3  тыс.рублей</c:v>
                </c:pt>
                <c:pt idx="2">
                  <c:v>Национальная  экономика - 7841,9 тыс.рублей</c:v>
                </c:pt>
                <c:pt idx="3">
                  <c:v>Жилищно-коммунальное хозяйство -88445,7 тыс.рублей</c:v>
                </c:pt>
                <c:pt idx="4">
                  <c:v>Образование - 4792,7 тыс.рублей</c:v>
                </c:pt>
                <c:pt idx="5">
                  <c:v>Культура, кинематорграфия - 9673,5 тыс.рублей</c:v>
                </c:pt>
                <c:pt idx="6">
                  <c:v>Социальная политика -463,1 тыс.рублей</c:v>
                </c:pt>
                <c:pt idx="7">
                  <c:v>Физическая культура и спорт -150,0 тыс.рублей</c:v>
                </c:pt>
                <c:pt idx="8">
                  <c:v>Обслуживание государственного и муниципального долга -  350,0 тыс.рублей</c:v>
                </c:pt>
              </c:strCache>
            </c:strRef>
          </c:cat>
          <c:val>
            <c:numRef>
              <c:f>Лист1!$B$2:$B$10</c:f>
              <c:numCache>
                <c:formatCode>0.00</c:formatCode>
                <c:ptCount val="9"/>
                <c:pt idx="0">
                  <c:v>23877.4</c:v>
                </c:pt>
                <c:pt idx="1">
                  <c:v>280.3</c:v>
                </c:pt>
                <c:pt idx="2">
                  <c:v>7841.9</c:v>
                </c:pt>
                <c:pt idx="3">
                  <c:v>88445.7</c:v>
                </c:pt>
                <c:pt idx="4">
                  <c:v>4792.7</c:v>
                </c:pt>
                <c:pt idx="5">
                  <c:v>9673.5</c:v>
                </c:pt>
                <c:pt idx="6">
                  <c:v>463.1</c:v>
                </c:pt>
                <c:pt idx="7">
                  <c:v>150</c:v>
                </c:pt>
                <c:pt idx="8">
                  <c:v>350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8E-41AC-9CA5-A755292A6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300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00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300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300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0161084452788549"/>
          <c:y val="0"/>
          <c:w val="0.39838915547211473"/>
          <c:h val="0.96027431633206528"/>
        </c:manualLayout>
      </c:layout>
      <c:overlay val="0"/>
      <c:txPr>
        <a:bodyPr/>
        <a:lstStyle/>
        <a:p>
          <a:pPr>
            <a:defRPr sz="1300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DE9638-0D72-4540-BFD0-1957B35A2F0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AF1C6E-1B57-48BF-8616-35192EECD342}">
      <dgm:prSet phldrT="[Текст]" custT="1"/>
      <dgm:spPr>
        <a:solidFill>
          <a:schemeClr val="accent1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32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egoe UI" pitchFamily="34" charset="0"/>
              <a:cs typeface="Times New Roman" pitchFamily="18" charset="0"/>
            </a:rPr>
            <a:t>8 599,7</a:t>
          </a:r>
          <a:r>
            <a:rPr lang="ru-RU" sz="32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2600" b="1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0740DFD-C4A6-4208-A967-057C68281807}" type="parTrans" cxnId="{5BA98A36-6101-415B-A2C2-DC77EE277134}">
      <dgm:prSet/>
      <dgm:spPr/>
      <dgm:t>
        <a:bodyPr/>
        <a:lstStyle/>
        <a:p>
          <a:endParaRPr lang="ru-RU"/>
        </a:p>
      </dgm:t>
    </dgm:pt>
    <dgm:pt modelId="{220C68A5-FA77-4CCE-8B2C-AC98C342640B}" type="sibTrans" cxnId="{5BA98A36-6101-415B-A2C2-DC77EE277134}">
      <dgm:prSet/>
      <dgm:spPr/>
      <dgm:t>
        <a:bodyPr/>
        <a:lstStyle/>
        <a:p>
          <a:endParaRPr lang="ru-RU"/>
        </a:p>
      </dgm:t>
    </dgm:pt>
    <dgm:pt modelId="{A589CD37-80AA-4E2B-8DC3-DA956F8A7903}">
      <dgm:prSet phldrT="[Текст]"/>
      <dgm:spPr>
        <a:solidFill>
          <a:schemeClr val="accent1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Осуществление внешнего муниципального финансового контроля поселения </a:t>
          </a:r>
        </a:p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219,7 тыс. рублей  </a:t>
          </a:r>
          <a:endParaRPr lang="ru-RU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3AFDD29-82AD-46FE-9D1F-D538AAB0F034}" type="parTrans" cxnId="{127DB66D-DA29-42DB-9A62-3076AF952217}">
      <dgm:prSet/>
      <dgm:spPr>
        <a:solidFill>
          <a:schemeClr val="accent2"/>
        </a:solidFill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FFD6EB3A-F816-421C-A51B-228842EADEA7}" type="sibTrans" cxnId="{127DB66D-DA29-42DB-9A62-3076AF952217}">
      <dgm:prSet/>
      <dgm:spPr/>
      <dgm:t>
        <a:bodyPr/>
        <a:lstStyle/>
        <a:p>
          <a:endParaRPr lang="ru-RU"/>
        </a:p>
      </dgm:t>
    </dgm:pt>
    <dgm:pt modelId="{634AE35D-C9E2-4476-87BC-9B5D4E10F475}">
      <dgm:prSet phldrT="[Текст]"/>
      <dgm:spPr>
        <a:solidFill>
          <a:schemeClr val="accent1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ru-RU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Создание условий для организации досуга и обеспечения жителей поселения услугами организаций культуры </a:t>
          </a:r>
        </a:p>
        <a:p>
          <a:pPr rtl="0"/>
          <a:r>
            <a:rPr lang="ru-RU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Segoe UI" pitchFamily="34" charset="0"/>
              <a:cs typeface="Times New Roman" pitchFamily="18" charset="0"/>
            </a:rPr>
            <a:t>8380,0</a:t>
          </a:r>
          <a:r>
            <a:rPr lang="ru-RU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 тыс.рублей</a:t>
          </a:r>
        </a:p>
        <a:p>
          <a:pPr rtl="0"/>
          <a:endParaRPr lang="ru-RU" dirty="0">
            <a:solidFill>
              <a:srgbClr val="58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5D1B09-8270-4F50-8AD5-5E69AB18CBF6}" type="parTrans" cxnId="{DEC96D03-09DE-4F3B-91F7-70975EEA1204}">
      <dgm:prSet/>
      <dgm:spPr>
        <a:solidFill>
          <a:schemeClr val="accent2"/>
        </a:solidFill>
      </dgm:spPr>
      <dgm:t>
        <a:bodyPr/>
        <a:lstStyle/>
        <a:p>
          <a:endParaRPr lang="ru-RU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7DADCA56-E5B1-4F36-8FDC-93942B0067E5}" type="sibTrans" cxnId="{DEC96D03-09DE-4F3B-91F7-70975EEA1204}">
      <dgm:prSet/>
      <dgm:spPr/>
      <dgm:t>
        <a:bodyPr/>
        <a:lstStyle/>
        <a:p>
          <a:endParaRPr lang="ru-RU"/>
        </a:p>
      </dgm:t>
    </dgm:pt>
    <dgm:pt modelId="{9551333C-A88F-4FF2-B4B2-512069336806}" type="pres">
      <dgm:prSet presAssocID="{3FDE9638-0D72-4540-BFD0-1957B35A2F0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FADFA7-BF79-404B-9298-716B2F7FE498}" type="pres">
      <dgm:prSet presAssocID="{C9AF1C6E-1B57-48BF-8616-35192EECD342}" presName="centerShape" presStyleLbl="node0" presStyleIdx="0" presStyleCnt="1" custScaleX="135398" custScaleY="113449" custLinFactNeighborX="2703" custLinFactNeighborY="-11111"/>
      <dgm:spPr/>
      <dgm:t>
        <a:bodyPr/>
        <a:lstStyle/>
        <a:p>
          <a:endParaRPr lang="ru-RU"/>
        </a:p>
      </dgm:t>
    </dgm:pt>
    <dgm:pt modelId="{11BD5D6E-CEFD-4A0B-9EAA-568AEA645378}" type="pres">
      <dgm:prSet presAssocID="{53AFDD29-82AD-46FE-9D1F-D538AAB0F034}" presName="parTrans" presStyleLbl="bgSibTrans2D1" presStyleIdx="0" presStyleCnt="2" custAng="21562102" custScaleX="41863" custLinFactNeighborX="39134" custLinFactNeighborY="9995" custRadScaleRad="198419" custRadScaleInc="-2147483648"/>
      <dgm:spPr/>
      <dgm:t>
        <a:bodyPr/>
        <a:lstStyle/>
        <a:p>
          <a:endParaRPr lang="ru-RU"/>
        </a:p>
      </dgm:t>
    </dgm:pt>
    <dgm:pt modelId="{3043E045-C707-4A4F-9201-8122F877FA1F}" type="pres">
      <dgm:prSet presAssocID="{A589CD37-80AA-4E2B-8DC3-DA956F8A7903}" presName="node" presStyleLbl="node1" presStyleIdx="0" presStyleCnt="2" custScaleY="142617" custRadScaleRad="100099" custRadScaleInc="-21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85E384-C909-45C7-A0A9-5B8D726E8BDB}" type="pres">
      <dgm:prSet presAssocID="{A85D1B09-8270-4F50-8AD5-5E69AB18CBF6}" presName="parTrans" presStyleLbl="bgSibTrans2D1" presStyleIdx="1" presStyleCnt="2" custAng="10899615" custFlipHor="1" custScaleX="42958" custScaleY="101749" custLinFactNeighborX="-38955" custLinFactNeighborY="14295"/>
      <dgm:spPr/>
      <dgm:t>
        <a:bodyPr/>
        <a:lstStyle/>
        <a:p>
          <a:endParaRPr lang="ru-RU"/>
        </a:p>
      </dgm:t>
    </dgm:pt>
    <dgm:pt modelId="{CF877059-21CC-49C9-BBBF-893E0A3681B7}" type="pres">
      <dgm:prSet presAssocID="{634AE35D-C9E2-4476-87BC-9B5D4E10F475}" presName="node" presStyleLbl="node1" presStyleIdx="1" presStyleCnt="2" custScaleX="99661" custScaleY="138963" custRadScaleRad="108732" custRadScaleInc="23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B95E0A-A7D6-43D9-998A-9CEDF31A31DB}" type="presOf" srcId="{A85D1B09-8270-4F50-8AD5-5E69AB18CBF6}" destId="{3B85E384-C909-45C7-A0A9-5B8D726E8BDB}" srcOrd="0" destOrd="0" presId="urn:microsoft.com/office/officeart/2005/8/layout/radial4"/>
    <dgm:cxn modelId="{65DA2768-B65E-46C8-AA6E-1A667DCCDD28}" type="presOf" srcId="{634AE35D-C9E2-4476-87BC-9B5D4E10F475}" destId="{CF877059-21CC-49C9-BBBF-893E0A3681B7}" srcOrd="0" destOrd="0" presId="urn:microsoft.com/office/officeart/2005/8/layout/radial4"/>
    <dgm:cxn modelId="{553445E9-1E94-4DBA-AFE0-1F5D872DF844}" type="presOf" srcId="{C9AF1C6E-1B57-48BF-8616-35192EECD342}" destId="{39FADFA7-BF79-404B-9298-716B2F7FE498}" srcOrd="0" destOrd="0" presId="urn:microsoft.com/office/officeart/2005/8/layout/radial4"/>
    <dgm:cxn modelId="{20BCEECE-1233-4A15-8CB7-52EF5954C1F9}" type="presOf" srcId="{3FDE9638-0D72-4540-BFD0-1957B35A2F03}" destId="{9551333C-A88F-4FF2-B4B2-512069336806}" srcOrd="0" destOrd="0" presId="urn:microsoft.com/office/officeart/2005/8/layout/radial4"/>
    <dgm:cxn modelId="{AE544E6C-1A1A-4945-B12F-5751897F5A9E}" type="presOf" srcId="{A589CD37-80AA-4E2B-8DC3-DA956F8A7903}" destId="{3043E045-C707-4A4F-9201-8122F877FA1F}" srcOrd="0" destOrd="0" presId="urn:microsoft.com/office/officeart/2005/8/layout/radial4"/>
    <dgm:cxn modelId="{127DB66D-DA29-42DB-9A62-3076AF952217}" srcId="{C9AF1C6E-1B57-48BF-8616-35192EECD342}" destId="{A589CD37-80AA-4E2B-8DC3-DA956F8A7903}" srcOrd="0" destOrd="0" parTransId="{53AFDD29-82AD-46FE-9D1F-D538AAB0F034}" sibTransId="{FFD6EB3A-F816-421C-A51B-228842EADEA7}"/>
    <dgm:cxn modelId="{DEC96D03-09DE-4F3B-91F7-70975EEA1204}" srcId="{C9AF1C6E-1B57-48BF-8616-35192EECD342}" destId="{634AE35D-C9E2-4476-87BC-9B5D4E10F475}" srcOrd="1" destOrd="0" parTransId="{A85D1B09-8270-4F50-8AD5-5E69AB18CBF6}" sibTransId="{7DADCA56-E5B1-4F36-8FDC-93942B0067E5}"/>
    <dgm:cxn modelId="{031044C9-756C-4805-A1AF-C2DD4041F750}" type="presOf" srcId="{53AFDD29-82AD-46FE-9D1F-D538AAB0F034}" destId="{11BD5D6E-CEFD-4A0B-9EAA-568AEA645378}" srcOrd="0" destOrd="0" presId="urn:microsoft.com/office/officeart/2005/8/layout/radial4"/>
    <dgm:cxn modelId="{5BA98A36-6101-415B-A2C2-DC77EE277134}" srcId="{3FDE9638-0D72-4540-BFD0-1957B35A2F03}" destId="{C9AF1C6E-1B57-48BF-8616-35192EECD342}" srcOrd="0" destOrd="0" parTransId="{10740DFD-C4A6-4208-A967-057C68281807}" sibTransId="{220C68A5-FA77-4CCE-8B2C-AC98C342640B}"/>
    <dgm:cxn modelId="{62D7D4B3-8E83-4FE1-AA2F-3BA8DEC2206A}" type="presParOf" srcId="{9551333C-A88F-4FF2-B4B2-512069336806}" destId="{39FADFA7-BF79-404B-9298-716B2F7FE498}" srcOrd="0" destOrd="0" presId="urn:microsoft.com/office/officeart/2005/8/layout/radial4"/>
    <dgm:cxn modelId="{4AD41F9D-CA80-4B2F-A359-BAA15C9C1DED}" type="presParOf" srcId="{9551333C-A88F-4FF2-B4B2-512069336806}" destId="{11BD5D6E-CEFD-4A0B-9EAA-568AEA645378}" srcOrd="1" destOrd="0" presId="urn:microsoft.com/office/officeart/2005/8/layout/radial4"/>
    <dgm:cxn modelId="{5DA3DF19-D5D3-438B-B66D-566DF62EEEE3}" type="presParOf" srcId="{9551333C-A88F-4FF2-B4B2-512069336806}" destId="{3043E045-C707-4A4F-9201-8122F877FA1F}" srcOrd="2" destOrd="0" presId="urn:microsoft.com/office/officeart/2005/8/layout/radial4"/>
    <dgm:cxn modelId="{524A3369-D138-4F79-92E4-B2C6BF3DE580}" type="presParOf" srcId="{9551333C-A88F-4FF2-B4B2-512069336806}" destId="{3B85E384-C909-45C7-A0A9-5B8D726E8BDB}" srcOrd="3" destOrd="0" presId="urn:microsoft.com/office/officeart/2005/8/layout/radial4"/>
    <dgm:cxn modelId="{45CDB561-6040-4103-9147-373A9EF54566}" type="presParOf" srcId="{9551333C-A88F-4FF2-B4B2-512069336806}" destId="{CF877059-21CC-49C9-BBBF-893E0A3681B7}" srcOrd="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ADFA7-BF79-404B-9298-716B2F7FE498}">
      <dsp:nvSpPr>
        <dsp:cNvPr id="0" name=""/>
        <dsp:cNvSpPr/>
      </dsp:nvSpPr>
      <dsp:spPr>
        <a:xfrm>
          <a:off x="2981582" y="682155"/>
          <a:ext cx="2876331" cy="241005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egoe UI" pitchFamily="34" charset="0"/>
              <a:cs typeface="Times New Roman" pitchFamily="18" charset="0"/>
            </a:rPr>
            <a:t>8 599,7</a:t>
          </a:r>
          <a:r>
            <a:rPr lang="ru-RU" sz="32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2600" b="1" kern="120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402811" y="1035100"/>
        <a:ext cx="2033873" cy="1704167"/>
      </dsp:txXfrm>
    </dsp:sp>
    <dsp:sp modelId="{11BD5D6E-CEFD-4A0B-9EAA-568AEA645378}">
      <dsp:nvSpPr>
        <dsp:cNvPr id="0" name=""/>
        <dsp:cNvSpPr/>
      </dsp:nvSpPr>
      <dsp:spPr>
        <a:xfrm rot="10913618">
          <a:off x="2485061" y="1548998"/>
          <a:ext cx="555568" cy="60544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3E045-C707-4A4F-9201-8122F877FA1F}">
      <dsp:nvSpPr>
        <dsp:cNvPr id="0" name=""/>
        <dsp:cNvSpPr/>
      </dsp:nvSpPr>
      <dsp:spPr>
        <a:xfrm>
          <a:off x="571514" y="610687"/>
          <a:ext cx="2018135" cy="2302563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Осуществление внешнего муниципального финансового контроля поселения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219,7 тыс. рублей  </a:t>
          </a:r>
          <a:endParaRPr lang="ru-RU" sz="1500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0623" y="669796"/>
        <a:ext cx="1899917" cy="2184345"/>
      </dsp:txXfrm>
    </dsp:sp>
    <dsp:sp modelId="{3B85E384-C909-45C7-A0A9-5B8D726E8BDB}">
      <dsp:nvSpPr>
        <dsp:cNvPr id="0" name=""/>
        <dsp:cNvSpPr/>
      </dsp:nvSpPr>
      <dsp:spPr>
        <a:xfrm rot="10838649" flipH="1">
          <a:off x="5796618" y="1579180"/>
          <a:ext cx="549893" cy="61602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77059-21CC-49C9-BBBF-893E0A3681B7}">
      <dsp:nvSpPr>
        <dsp:cNvPr id="0" name=""/>
        <dsp:cNvSpPr/>
      </dsp:nvSpPr>
      <dsp:spPr>
        <a:xfrm>
          <a:off x="6204088" y="653127"/>
          <a:ext cx="2011293" cy="2243569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Создание условий для организации досуга и обеспечения жителей поселения услугами организаций культуры 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Segoe UI" pitchFamily="34" charset="0"/>
              <a:cs typeface="Times New Roman" pitchFamily="18" charset="0"/>
            </a:rPr>
            <a:t>8380,0</a:t>
          </a:r>
          <a:r>
            <a:rPr lang="ru-RU" sz="15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 тыс.рублей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solidFill>
              <a:srgbClr val="58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62997" y="712036"/>
        <a:ext cx="1893475" cy="2125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0.29565</cdr:x>
      <cdr:y>0.0492</cdr:y>
    </cdr:from>
    <cdr:to>
      <cdr:x>0.74369</cdr:x>
      <cdr:y>0.17971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2448272" y="260818"/>
          <a:ext cx="3710183" cy="691883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6 268,5 тысяч рублей</a:t>
          </a:r>
          <a:endParaRPr lang="ru-RU" sz="2200" b="1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0.30052</cdr:x>
      <cdr:y>0.02965</cdr:y>
    </cdr:from>
    <cdr:to>
      <cdr:x>0.75475</cdr:x>
      <cdr:y>0.14823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2393110" y="144016"/>
          <a:ext cx="3617114" cy="576064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61 766,4 тыс. рублей</a:t>
          </a:r>
          <a:endParaRPr lang="ru-RU" sz="2200" b="1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0.05055</cdr:x>
      <cdr:y>0.02754</cdr:y>
    </cdr:from>
    <cdr:to>
      <cdr:x>0.54517</cdr:x>
      <cdr:y>0.13772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416194" y="144016"/>
          <a:ext cx="4071966" cy="576064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135 874,6 тысяч рублей</a:t>
          </a:r>
          <a:endParaRPr lang="ru-RU" sz="2200" b="1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6A78C28C-2F5E-4E8F-ABDB-D88A59CE5DB4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8185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92227543-2EBF-4137-8F75-FC03D73975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517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54A65B32-99CA-4A45-BAD5-B32DEF4CD677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85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B807EBBC-67CC-45D1-B152-54204DB81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274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7EBBC-67CC-45D1-B152-54204DB81F4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516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7EBBC-67CC-45D1-B152-54204DB81F4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5A84-A049-441C-AAA6-8B3B15B001A5}" type="datetime1">
              <a:rPr lang="ru-RU" smtClean="0"/>
              <a:pPr/>
              <a:t>08.12.2021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D812-D79A-4D72-BD07-841C7C275736}" type="datetime1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E1D7-8057-44CC-A61C-D0C40380A17D}" type="datetime1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569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311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205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54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509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103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1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49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0FFD-D37E-403F-857E-D1C7E2B6631B}" type="datetime1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123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818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1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5F21-58CD-4241-8834-2B19F00A626C}" type="datetime1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34DB-9189-49AC-8AFE-F5C06CF5F207}" type="datetime1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AC5E-6817-4C5D-8A10-09861174D0D6}" type="datetime1">
              <a:rPr lang="ru-RU" smtClean="0"/>
              <a:pPr/>
              <a:t>08.12.2021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9F367-E6D3-4F36-950C-5FBB3D19E242}" type="datetime1">
              <a:rPr lang="ru-RU" smtClean="0"/>
              <a:pPr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9198-C9FB-40DD-9288-F2D31CDAEB08}" type="datetime1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6060-C41B-4E2C-87B3-0DFBC6FC1816}" type="datetime1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452510-7285-4CEA-A58C-3B9A2834E2DE}" type="datetime1">
              <a:rPr lang="ru-RU" smtClean="0"/>
              <a:pPr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3C5E5-4773-44CD-B29B-90CDBA1A900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22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9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9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1\Desktop\рис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12075" y="7760204"/>
            <a:ext cx="2568507" cy="1718759"/>
          </a:xfrm>
          <a:prstGeom prst="rect">
            <a:avLst/>
          </a:prstGeom>
          <a:noFill/>
        </p:spPr>
      </p:pic>
      <p:pic>
        <p:nvPicPr>
          <p:cNvPr id="5123" name="Picture 3" descr="C:\Users\mk\Desktop\Серенко А.Ф\достопримечательности\IMG_4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6" y="3502317"/>
            <a:ext cx="4766320" cy="3177547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mk\Desktop\Серенко А.Ф\достопримечательности\IMG_94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8" y="-171074"/>
            <a:ext cx="4394978" cy="3192016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k\Desktop\Серенко А.Ф\достопримечательности\e0L4jJv1W9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189" y="3964827"/>
            <a:ext cx="3930523" cy="261932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mk\Desktop\Серенко А.Ф\достопримечательности\vlcsnap-000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90" y="-129126"/>
            <a:ext cx="4608512" cy="2875124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02303" y="2745998"/>
            <a:ext cx="8208912" cy="7563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Бюджет для граждан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7022" y="5805264"/>
            <a:ext cx="8859474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бюджету Новопокровского сельского поселения Новопокровского района на 2022 год</a:t>
            </a:r>
          </a:p>
        </p:txBody>
      </p:sp>
    </p:spTree>
    <p:extLst>
      <p:ext uri="{BB962C8B-B14F-4D97-AF65-F5344CB8AC3E}">
        <p14:creationId xmlns:p14="http://schemas.microsoft.com/office/powerpoint/2010/main" val="720997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03648" y="135441"/>
            <a:ext cx="7200800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Основные налогоплательщики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38506"/>
            <a:ext cx="2916325" cy="194421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539551" y="1356297"/>
            <a:ext cx="2916325" cy="3445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ОАО «ВИКОР»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986" y="4697746"/>
            <a:ext cx="2453470" cy="18189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796817"/>
            <a:ext cx="1800200" cy="2027594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779912" y="1342652"/>
            <a:ext cx="2448272" cy="3445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ОАО «КУБАНЬ»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43672" y="1342652"/>
            <a:ext cx="2088232" cy="440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ООО «ОТКОРМОЧНЫЙ-АМЕТИСТ»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664877"/>
            <a:ext cx="2806673" cy="18770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690172"/>
            <a:ext cx="2664296" cy="1826484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251521" y="4221088"/>
            <a:ext cx="2806673" cy="44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ОАО «НОВОПОКРОВСКОЕ ДРСУ»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47864" y="4221088"/>
            <a:ext cx="2664296" cy="44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КФХ «АЛЕКС»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28184" y="4221088"/>
            <a:ext cx="2448272" cy="3659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ИП глава КФХ 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ОГНЕВА А.А.</a:t>
            </a:r>
          </a:p>
        </p:txBody>
      </p:sp>
      <p:pic>
        <p:nvPicPr>
          <p:cNvPr id="2050" name="Picture 2" descr="C:\Users\mk\Desktop\РАБОТА\Мое\БЮДЖЕТ ДЛЯ ГРАЖДАН\к бюджет для граждан на 2022\коровки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93" y="1838506"/>
            <a:ext cx="285750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7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56969"/>
            <a:ext cx="777686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Структура налоговых доходов бюджета Новопокровского сельского поселения </a:t>
            </a:r>
          </a:p>
          <a:p>
            <a:pPr algn="ctr">
              <a:defRPr/>
            </a:pP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в 2022 году</a:t>
            </a:r>
            <a:endParaRPr lang="ru-RU" sz="26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38828728"/>
              </p:ext>
            </p:extLst>
          </p:nvPr>
        </p:nvGraphicFramePr>
        <p:xfrm>
          <a:off x="642910" y="1643050"/>
          <a:ext cx="8060906" cy="478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843808" y="1428800"/>
            <a:ext cx="403244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90 139,2 тысяч рублей</a:t>
            </a:r>
          </a:p>
        </p:txBody>
      </p:sp>
      <p:pic>
        <p:nvPicPr>
          <p:cNvPr id="6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224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5134" y="75320"/>
            <a:ext cx="7665338" cy="12926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Times New Roman" pitchFamily="18" charset="0"/>
              </a:rPr>
              <a:t>Структура неналоговых доходов бюджета Новопокровского </a:t>
            </a: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Times New Roman" pitchFamily="18" charset="0"/>
              </a:rPr>
              <a:t>сельского </a:t>
            </a:r>
            <a:r>
              <a:rPr lang="ru-RU" sz="2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Times New Roman" pitchFamily="18" charset="0"/>
              </a:rPr>
              <a:t>поселения </a:t>
            </a: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Times New Roman" pitchFamily="18" charset="0"/>
              </a:rPr>
              <a:t>в 2022 </a:t>
            </a:r>
            <a:r>
              <a:rPr lang="ru-RU" sz="2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32337222"/>
              </p:ext>
            </p:extLst>
          </p:nvPr>
        </p:nvGraphicFramePr>
        <p:xfrm>
          <a:off x="539552" y="1367982"/>
          <a:ext cx="8280920" cy="5301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97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285727"/>
            <a:ext cx="7786742" cy="1214446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Times New Roman" pitchFamily="18" charset="0"/>
              </a:rPr>
              <a:t>Структура финансового обеспечения</a:t>
            </a:r>
          </a:p>
          <a:p>
            <a:pPr algn="ctr">
              <a:spcBef>
                <a:spcPct val="0"/>
              </a:spcBef>
            </a:pPr>
            <a:r>
              <a:rPr lang="ru-RU" sz="2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Times New Roman" pitchFamily="18" charset="0"/>
              </a:rPr>
              <a:t> муниципальных учреждений </a:t>
            </a:r>
            <a:endParaRPr lang="ru-RU" sz="26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Times New Roman" pitchFamily="18" charset="0"/>
              </a:rPr>
              <a:t>на 2022 </a:t>
            </a:r>
            <a:r>
              <a:rPr lang="ru-RU" sz="2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92050580"/>
              </p:ext>
            </p:extLst>
          </p:nvPr>
        </p:nvGraphicFramePr>
        <p:xfrm>
          <a:off x="666722" y="1484784"/>
          <a:ext cx="7963248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636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42852"/>
            <a:ext cx="767692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Times New Roman" pitchFamily="18" charset="0"/>
              </a:rPr>
              <a:t>Безвозмездные поступления в </a:t>
            </a: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Times New Roman" pitchFamily="18" charset="0"/>
              </a:rPr>
              <a:t>бюджет </a:t>
            </a:r>
            <a:r>
              <a:rPr lang="ru-RU" sz="2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Times New Roman" pitchFamily="18" charset="0"/>
              </a:rPr>
              <a:t>Новопокровского сельского </a:t>
            </a: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Times New Roman" pitchFamily="18" charset="0"/>
              </a:rPr>
              <a:t>поселения </a:t>
            </a:r>
          </a:p>
          <a:p>
            <a:pPr algn="ctr">
              <a:defRPr/>
            </a:pP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Times New Roman" pitchFamily="18" charset="0"/>
              </a:rPr>
              <a:t>на 2022 </a:t>
            </a:r>
            <a:r>
              <a:rPr lang="ru-RU" sz="2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Times New Roman" pitchFamily="18" charset="0"/>
              </a:rPr>
              <a:t>год</a:t>
            </a: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4814428" y="2483006"/>
            <a:ext cx="4071966" cy="1143008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передаваемые бюджетам сельских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6210,1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285720" y="3861048"/>
            <a:ext cx="3786214" cy="1143008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Субвенции бюджетам сельских поселений на выполнение передаваемых полномочий субъектов Российской Федерации </a:t>
            </a:r>
          </a:p>
          <a:p>
            <a:pPr algn="ctr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7,6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тыс. рублей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20" y="2483006"/>
            <a:ext cx="3786214" cy="114300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Дотации бюджетам сельских поселений на выравнивание бюджетной обеспеченности</a:t>
            </a:r>
          </a:p>
          <a:p>
            <a:pPr algn="ctr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11748,0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03638" y="3932486"/>
            <a:ext cx="4071966" cy="107157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 </a:t>
            </a: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бюджетам 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сельских поселений на софинансирование расходных обязательств субъектов Российской Федерации, связанных с реализацией федеральной целевой программы</a:t>
            </a:r>
          </a:p>
          <a:p>
            <a:pPr algn="ctr"/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16011,2</a:t>
            </a: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9119" y="5252750"/>
            <a:ext cx="3786214" cy="121444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Прочие безвозмездные доходы</a:t>
            </a:r>
          </a:p>
          <a:p>
            <a:pPr algn="ctr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47,0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3638" y="5252750"/>
            <a:ext cx="4083313" cy="121444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Прочие субсидии бюджетам сельских поселений –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2943,5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тыс. рублей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55776" y="1484784"/>
            <a:ext cx="3888432" cy="7200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36 967,4 тысяч рублей</a:t>
            </a:r>
            <a:endParaRPr lang="ru-RU" sz="2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068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71534689"/>
              </p:ext>
            </p:extLst>
          </p:nvPr>
        </p:nvGraphicFramePr>
        <p:xfrm>
          <a:off x="285720" y="1460977"/>
          <a:ext cx="8534752" cy="3468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15616" y="342257"/>
            <a:ext cx="7200800" cy="1372231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Times New Roman" pitchFamily="18" charset="0"/>
              </a:rPr>
              <a:t>Объём межбюджетных трансфертов, </a:t>
            </a:r>
            <a:endParaRPr lang="ru-RU" sz="24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Times New Roman" pitchFamily="18" charset="0"/>
              </a:rPr>
              <a:t>предоставляемых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Times New Roman" pitchFamily="18" charset="0"/>
              </a:rPr>
              <a:t>бюджету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Times New Roman" pitchFamily="18" charset="0"/>
              </a:rPr>
              <a:t>муниципального образования </a:t>
            </a:r>
          </a:p>
          <a:p>
            <a:pPr algn="ctr">
              <a:spcBef>
                <a:spcPct val="0"/>
              </a:spcBef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Times New Roman" pitchFamily="18" charset="0"/>
              </a:rPr>
              <a:t>Новопокровский район, на 2022 год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6896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4786322"/>
            <a:ext cx="78581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Руководствуясь пунктом 2 постановления Законодательного собрания Краснодарского края от 11 декабря 2018 года №826-П «О ходе реализации Закона Краснодарского края «О закреплении за сельскими поселениями Краснодарского края отдельных вопросов местного значения городских поселений» принято решение о самостоятельном осуществлении в 2022 году полномочий по обеспечению условий для развития на территории поселения физической культуры, школьного спорта и массового спорта, организации проведения официальных физкультурно-оздоровительных и спортивных мероприятий поселения.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998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2258" y="142852"/>
            <a:ext cx="748883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Times New Roman" pitchFamily="18" charset="0"/>
              </a:rPr>
              <a:t>Расходы бюджета </a:t>
            </a:r>
          </a:p>
          <a:p>
            <a:pPr algn="ctr">
              <a:defRPr/>
            </a:pP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Times New Roman" pitchFamily="18" charset="0"/>
              </a:rPr>
              <a:t>Новопокровского сельского поселения </a:t>
            </a:r>
          </a:p>
          <a:p>
            <a:pPr algn="ctr">
              <a:defRPr/>
            </a:pP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Times New Roman" pitchFamily="18" charset="0"/>
              </a:rPr>
              <a:t>на 2022 год</a:t>
            </a:r>
            <a:endParaRPr lang="ru-RU" sz="26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88310471"/>
              </p:ext>
            </p:extLst>
          </p:nvPr>
        </p:nvGraphicFramePr>
        <p:xfrm>
          <a:off x="268514" y="1484784"/>
          <a:ext cx="8232576" cy="5228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97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21776" y="188640"/>
            <a:ext cx="7200800" cy="8829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Times New Roman" pitchFamily="18" charset="0"/>
              </a:rPr>
              <a:t>Программная часть бюджета </a:t>
            </a:r>
            <a:r>
              <a:rPr lang="ru-RU" sz="2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Times New Roman" pitchFamily="18" charset="0"/>
              </a:rPr>
              <a:t>Новопокровского сельского </a:t>
            </a: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Times New Roman" pitchFamily="18" charset="0"/>
              </a:rPr>
              <a:t>поселения </a:t>
            </a:r>
          </a:p>
          <a:p>
            <a:pPr algn="ctr">
              <a:spcBef>
                <a:spcPct val="0"/>
              </a:spcBef>
            </a:pP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Times New Roman" pitchFamily="18" charset="0"/>
              </a:rPr>
              <a:t>на 2022 </a:t>
            </a:r>
            <a:r>
              <a:rPr lang="ru-RU" sz="2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Times New Roman" pitchFamily="18" charset="0"/>
              </a:rPr>
              <a:t>год </a:t>
            </a:r>
          </a:p>
        </p:txBody>
      </p:sp>
      <p:sp>
        <p:nvSpPr>
          <p:cNvPr id="6" name="AutoShape 2" descr="ÐÐ°ÑÑÐ¸Ð½ÐºÐ¸ Ð¿Ð¾ Ð·Ð°Ð¿ÑÐ¾ÑÑ Ð¼ÑÐ½Ð¸ÑÐ¸Ð¿Ð°Ð»ÑÐ½ÑÐ¹ Ð¿ÑÐ¾Ð³ÑÐ°Ð¼Ð¼Ñ ÑÐ¾Ñ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ÐÐ°ÑÑÐ¸Ð½ÐºÐ¸ Ð¿Ð¾ Ð·Ð°Ð¿ÑÐ¾ÑÑ Ð¼ÑÐ½Ð¸ÑÐ¸Ð¿Ð°Ð»ÑÐ½ÑÐ¹ Ð¿ÑÐ¾Ð³ÑÐ°Ð¼Ð¼Ñ ÑÐ¾ÑÐ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ÐÐ°ÑÑÐ¸Ð½ÐºÐ¸ Ð¿Ð¾ Ð·Ð°Ð¿ÑÐ¾ÑÑ Ð¼ÑÐ½Ð¸ÑÐ¸Ð¿Ð°Ð»ÑÐ½ÑÐ¹ Ð¿ÑÐ¾Ð³ÑÐ°Ð¼Ð¼Ñ ÑÐ¾ÑÐ¾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ÐÐ°ÑÑÐ¸Ð½ÐºÐ¸ Ð¿Ð¾ Ð·Ð°Ð¿ÑÐ¾ÑÑ Ð¼ÑÐ½Ð¸ÑÐ¸Ð¿Ð°Ð»ÑÐ½ÑÐ¹ Ð¿ÑÐ¾Ð³ÑÐ°Ð¼Ð¼Ñ ÑÐ¾ÑÐ¾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ÐÐ°ÑÑÐ¸Ð½ÐºÐ¸ Ð¿Ð¾ Ð·Ð°Ð¿ÑÐ¾ÑÑ Ð¼ÑÐ½Ð¸ÑÐ¸Ð¿Ð°Ð»ÑÐ½ÑÐ¹ Ð¿ÑÐ¾Ð³ÑÐ°Ð¼Ð¼Ñ ÑÐ¾ÑÐ¾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214810" y="5643554"/>
            <a:ext cx="4214842" cy="1097814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82,9%  расходов сформированы  в рамках муниципальных  программ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8455" y="1228695"/>
            <a:ext cx="3463553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Развитие сети автомобильных дорог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Н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овопокровского сельского поселения</a:t>
            </a:r>
          </a:p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7618,9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 тыс. 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8455" y="2132856"/>
            <a:ext cx="3446289" cy="58176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Обеспечение безопасности населения</a:t>
            </a:r>
          </a:p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467,7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 тыс. рублей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8455" y="2845434"/>
            <a:ext cx="3463553" cy="499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Развитие культуры</a:t>
            </a:r>
          </a:p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10275,5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 тыс. рублей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8455" y="3571876"/>
            <a:ext cx="3463553" cy="64921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Молодежь </a:t>
            </a:r>
          </a:p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Новопокровского сельского поселения</a:t>
            </a:r>
          </a:p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4792,7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 тыс. рублей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8455" y="4495800"/>
            <a:ext cx="3446289" cy="877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Развитие топливно-энергетического комплекса</a:t>
            </a:r>
          </a:p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9081,1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 тыс. рублей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0680" y="5517232"/>
            <a:ext cx="3429024" cy="95379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Развитие жилищно-коммунального хозяйства</a:t>
            </a:r>
          </a:p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58742,9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 тыс. рублей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32877" y="1333857"/>
            <a:ext cx="3429024" cy="5040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Информационное освещение</a:t>
            </a:r>
          </a:p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427,0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 тыс. рублей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14942" y="2132856"/>
            <a:ext cx="3429024" cy="5817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Формирование современной городской среды</a:t>
            </a:r>
          </a:p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20621,7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 тыс. рублей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14942" y="2996952"/>
            <a:ext cx="3429024" cy="57492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Казачество </a:t>
            </a:r>
          </a:p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Новопокровского сельского поселения</a:t>
            </a:r>
          </a:p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115,5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 тыс. рублей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14942" y="3789040"/>
            <a:ext cx="3429024" cy="70676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О развитии субъектов малого бизнеса Новопокровского сельского поселения</a:t>
            </a:r>
          </a:p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23,8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 тыс.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14942" y="4725144"/>
            <a:ext cx="3429024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Социальная поддержка граждан</a:t>
            </a:r>
          </a:p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463,1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 тыс. рублей</a:t>
            </a:r>
          </a:p>
        </p:txBody>
      </p:sp>
      <p:pic>
        <p:nvPicPr>
          <p:cNvPr id="23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924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08930" y="0"/>
            <a:ext cx="7632848" cy="114300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+mj-ea"/>
                <a:cs typeface="Times New Roman" pitchFamily="18" charset="0"/>
              </a:rPr>
              <a:t>Дорожное хозяйство </a:t>
            </a:r>
          </a:p>
          <a:p>
            <a:pPr algn="ctr" eaLnBrk="1" hangingPunct="1">
              <a:defRPr/>
            </a:pPr>
            <a:r>
              <a:rPr lang="ru-RU" altLang="ru-RU" sz="28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+mj-ea"/>
                <a:cs typeface="Times New Roman" pitchFamily="18" charset="0"/>
              </a:rPr>
              <a:t>(Дорожный фонд)</a:t>
            </a:r>
          </a:p>
        </p:txBody>
      </p:sp>
      <p:sp>
        <p:nvSpPr>
          <p:cNvPr id="8" name="Скругленный прямоугольник 1"/>
          <p:cNvSpPr/>
          <p:nvPr/>
        </p:nvSpPr>
        <p:spPr>
          <a:xfrm>
            <a:off x="2051720" y="962936"/>
            <a:ext cx="5832648" cy="85725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дорожного фонда </a:t>
            </a: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2022 году составит</a:t>
            </a:r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7618,9 тыс</a:t>
            </a:r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alt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78047" y="1841404"/>
            <a:ext cx="4536504" cy="48431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	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В рамках подпрограммы «Строительство, реконструкция, капитальный ремонт и содержание автомобильных дорог общего пользования местного значения и сооружений на  них на территории Новопокровского сельского поселения»  муниципальной программы «Развитие сети автомобильных дорог Новопокровского сельского поселения» в 2022 году предусмотрено 5714,2 тыс. рублей на модернизацию, ямочный ремонт  и содержание автомобильных дорог.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	Остальные средства будут направлены на обеспечение безопасности на автомобильных дорогах (нанесение горизонтальной разметки, установка искусственных неровностей, дорожных ограждений и знаков). </a:t>
            </a:r>
          </a:p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Краевое и федеральное финансирование на капитальный ремонт и ремонт автомобильных дорог в 2022 году не предусмотрено.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61" y="2060848"/>
            <a:ext cx="3918011" cy="230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98" y="4509120"/>
            <a:ext cx="3827135" cy="217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22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03649" y="296869"/>
            <a:ext cx="734481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922465" y="735013"/>
            <a:ext cx="5321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ru-RU" b="1" dirty="0">
              <a:latin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310742" y="1916832"/>
            <a:ext cx="4275450" cy="31683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             В 2022 году на реализацию подпрограммы «Развитие водоснабжения Новопокровского сельского поселения» муниципальной программы «Развитие жилищно-коммунального хозяйства» из краевого бюджета выделено 2943,5 тыс. рублей.  </a:t>
            </a:r>
          </a:p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Данные средства будут направлены на реконструкцию артезианской скважины         № 72567 по ул. Заводской в ст. Новопокровской.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5617" y="296869"/>
            <a:ext cx="7470576" cy="7059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Реконструкция артезианской скважины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57815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303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139952" y="1500174"/>
            <a:ext cx="47183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Ежегодно, перед принятием главного финансового документа, Вам представляется возможность ознакомиться с информацией об управлении общественными финансами нашего поселения.</a:t>
            </a:r>
          </a:p>
          <a:p>
            <a:pPr indent="457200" algn="just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 прозрачности действий власти на любом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ровне сегодня особенно актуальна, поскольку прозрачность – основное условие открытости решений органов местного самоуправления.</a:t>
            </a:r>
          </a:p>
          <a:p>
            <a:pPr indent="457200" algn="just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поселения – это достаточно сложный документ, с множеством специфических понятий, классификаций и цифр, которые понятны специалистам в данной сфере.</a:t>
            </a:r>
          </a:p>
          <a:p>
            <a:pPr indent="457200" algn="just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граждан (заинтересованных пользователей), не имеющих специального образования, достаточно сложно разобраться в языке бюджета и его цифрах, поэтому мы представляем информацию о бюджете в виде более понятном для широкого круга пользователей, называемом </a:t>
            </a:r>
          </a:p>
          <a:p>
            <a:pPr indent="457200"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«БЮДЖЕТ ДЛЯ ГРАЖДАН»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0058" y="215842"/>
            <a:ext cx="73826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Уважаемые жители</a:t>
            </a:r>
          </a:p>
          <a:p>
            <a:pPr algn="ctr"/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Новопокровского сельского поселения!</a:t>
            </a:r>
            <a:endParaRPr lang="ru-RU" sz="26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074" name="Picture 2" descr="C:\Users\mk\Desktop\к бюджету 22\Серенко А.Ф\DSC08640Богдан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5337" y="-7081838"/>
            <a:ext cx="3908852" cy="244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53" y="1500174"/>
            <a:ext cx="3597275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7953" y="5901379"/>
            <a:ext cx="8430327" cy="839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Глава</a:t>
            </a:r>
          </a:p>
          <a:p>
            <a:pPr algn="just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Новопокровского сельского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поселения</a:t>
            </a:r>
          </a:p>
          <a:p>
            <a:pPr algn="just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Новопокровского района					              А.А. Богданов</a:t>
            </a:r>
          </a:p>
        </p:txBody>
      </p:sp>
    </p:spTree>
    <p:extLst>
      <p:ext uri="{BB962C8B-B14F-4D97-AF65-F5344CB8AC3E}">
        <p14:creationId xmlns:p14="http://schemas.microsoft.com/office/powerpoint/2010/main" val="313842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78011" y="188640"/>
            <a:ext cx="7174004" cy="6169318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81047" y="328388"/>
            <a:ext cx="833706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«Мусорная» реформа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419872" y="1088118"/>
            <a:ext cx="5328592" cy="5769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	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Р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оссии завершается переход на новую систему обращения с твердыми коммунальными отходами (далее – ТКО). Нашего поселения этот вопрос коснется уже в 2022 году. Уже в начале года сбор, транспортировку и утилизацию мусора будет проводить «Региональный оператор».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Э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то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ключевое звено новой системы обращения с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твердыми коммунальными отходами,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организация, которая несет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ответственность за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весь цикл жизни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ТКО. </a:t>
            </a:r>
          </a:p>
          <a:p>
            <a:pPr algn="just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	С переходом на новую систему обращения с ТКО услуга по вывозу мусора переходит из категории жилищных в коммунальные. Соответственно, плата для населения будет рассчитываться не по квадратным метрам, а исходя из числа постоянно или временно проживающих потребителей в жилом помещении. Размер платы за коммунальную услугу будет определен на основании нормативов накопления таких отходов и стоимости услуг регионального оператора.</a:t>
            </a:r>
          </a:p>
          <a:p>
            <a:pPr algn="just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	«Мусорная» реформа призвана перестроить весь алгоритм сбора и утилизации ТКО. Все должны осознавать: отходы производит каждый человек, и платить за то, чтобы их грамотно, с минимальной нагрузкой на экологию, утилизировали, должны все. В перспективе нескольких лет предстоит избавиться от стихийных свалок в лесополосах, поймах рек и оврагах. А на следующем этапе состоится переход к раздельному сбору мусора и наращиванию доли его переработки.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80" y="4725144"/>
            <a:ext cx="2925382" cy="193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04" y="2996952"/>
            <a:ext cx="2925383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81" y="1181068"/>
            <a:ext cx="2916306" cy="165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9226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85720" y="908050"/>
            <a:ext cx="214314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ru-RU" b="1" dirty="0">
              <a:solidFill>
                <a:srgbClr val="FFCC00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16688" y="836613"/>
            <a:ext cx="24479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ru-RU" b="1" dirty="0">
              <a:solidFill>
                <a:srgbClr val="FFCC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6453" y="214289"/>
            <a:ext cx="78381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i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Муниципальный долг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800" b="1" i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Новопокровского сельского поселения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800" b="1" i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в 2022 году </a:t>
            </a:r>
            <a:endParaRPr lang="ru-RU" sz="2800" b="1" i="1" dirty="0">
              <a:ln w="10541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3255" y="1686742"/>
            <a:ext cx="7632847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>
              <a:spcBef>
                <a:spcPct val="0"/>
              </a:spcBef>
            </a:pPr>
            <a:r>
              <a:rPr lang="ru-RU" sz="1600" dirty="0" smtClean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 Новопокровского сельского поселения по состоянию на     1 января 2022 года составит 5000,0 тыс. рублей.</a:t>
            </a:r>
          </a:p>
          <a:p>
            <a:pPr indent="360000" algn="just">
              <a:spcBef>
                <a:spcPct val="0"/>
              </a:spcBef>
            </a:pPr>
            <a:r>
              <a:rPr lang="ru-RU" sz="1600" dirty="0" smtClean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2020 году был заключен муниципальный контракт от 28.09.2020 года              № 0318300128920000259 на оказание финансовых услуг по предоставлению кредита на сумму 5000,0 тыс. рублей под 6,82 % годовых. Срок возврата не позднее 23.12.2022 года. </a:t>
            </a:r>
          </a:p>
          <a:p>
            <a:pPr indent="360000" algn="just">
              <a:spcBef>
                <a:spcPct val="0"/>
              </a:spcBef>
            </a:pPr>
            <a:r>
              <a:rPr lang="ru-RU" sz="1600" dirty="0" smtClean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 2022 году предусмотрено полное погашение кредитных обязательств в размере 5000,0 тыс. рублей.</a:t>
            </a:r>
          </a:p>
          <a:p>
            <a:pPr indent="360000" algn="just">
              <a:spcBef>
                <a:spcPct val="0"/>
              </a:spcBef>
            </a:pPr>
            <a:endParaRPr lang="ru-RU" dirty="0" smtClean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mk\Desktop\РАБОТА\Мое\БЮДЖЕТ ДЛЯ ГРАЖДАН\к бюджет для граждан на 2022\долг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941" y="4077072"/>
            <a:ext cx="5040559" cy="242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31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991386" y="1187954"/>
            <a:ext cx="751541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«Бюджет для граждан»</a:t>
            </a:r>
            <a:r>
              <a:rPr lang="ru-RU" alt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 eaLnBrk="1" hangingPunct="1">
              <a:defRPr/>
            </a:pPr>
            <a:r>
              <a:rPr lang="ru-RU" altLang="en-US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подготовлен отделом экономики, прогнозирования и доходов администрации Новопокровского сельского поселения Новопокровского района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altLang="en-US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адрес</a:t>
            </a:r>
            <a:r>
              <a:rPr lang="ru-RU" altLang="en-US" sz="2000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:</a:t>
            </a:r>
            <a:r>
              <a:rPr lang="ru-RU" altLang="en-US" sz="20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altLang="en-US" sz="20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Краснодарский край, станица Новопокровская, </a:t>
            </a:r>
          </a:p>
          <a:p>
            <a:pPr algn="ctr" eaLnBrk="1" hangingPunct="1">
              <a:defRPr/>
            </a:pPr>
            <a:r>
              <a:rPr lang="ru-RU" altLang="en-US" sz="20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улица Ленина, 110</a:t>
            </a:r>
            <a:endParaRPr lang="ru-RU" altLang="en-US" sz="2000" b="1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Телефон: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ru-RU" altLang="en-US" sz="2000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8(86149)7-33-82</a:t>
            </a:r>
            <a:endParaRPr lang="ru-RU" altLang="en-US" sz="2000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Адрес электронной почты: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novpos@mail.ru</a:t>
            </a:r>
            <a:r>
              <a:rPr lang="ru-RU" altLang="en-US" sz="2000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endParaRPr lang="ru-RU" altLang="en-US" sz="2000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en-US" sz="20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Информационный ресурс </a:t>
            </a:r>
            <a:r>
              <a:rPr lang="ru-RU" altLang="en-US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«Бюджет для граждан» </a:t>
            </a:r>
            <a:r>
              <a:rPr lang="ru-RU" altLang="en-US" sz="20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размещен на официальном сайте администрации Новопокровского сельского поселения </a:t>
            </a:r>
            <a:endParaRPr lang="ru-RU" altLang="en-US" sz="2000" b="1" dirty="0" smtClean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novopokrovskaya.org</a:t>
            </a:r>
            <a:endParaRPr lang="ru-RU" altLang="en-US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47664" y="223890"/>
            <a:ext cx="6768752" cy="10081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Контактная информация</a:t>
            </a:r>
          </a:p>
        </p:txBody>
      </p:sp>
      <p:pic>
        <p:nvPicPr>
          <p:cNvPr id="4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17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 txBox="1">
            <a:spLocks/>
          </p:cNvSpPr>
          <p:nvPr/>
        </p:nvSpPr>
        <p:spPr>
          <a:xfrm>
            <a:off x="8581624" y="6381750"/>
            <a:ext cx="562376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9"/>
          <p:cNvSpPr txBox="1">
            <a:spLocks noChangeArrowheads="1"/>
          </p:cNvSpPr>
          <p:nvPr/>
        </p:nvSpPr>
        <p:spPr>
          <a:xfrm>
            <a:off x="1403648" y="188640"/>
            <a:ext cx="7454632" cy="7920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Механизм участия гражданина в бюджетном процессе</a:t>
            </a:r>
          </a:p>
        </p:txBody>
      </p:sp>
      <p:sp>
        <p:nvSpPr>
          <p:cNvPr id="17" name="Овал 16"/>
          <p:cNvSpPr/>
          <p:nvPr/>
        </p:nvSpPr>
        <p:spPr>
          <a:xfrm>
            <a:off x="260741" y="2132856"/>
            <a:ext cx="1643074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Ознакомиться с проектом бюджета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77588" y="3239744"/>
            <a:ext cx="1643074" cy="928694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Изложить свои предложения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57158" y="4430880"/>
            <a:ext cx="1571636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Принять участие в публичных слушаниях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57158" y="5705475"/>
            <a:ext cx="1571636" cy="914400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Проконтролировать решение Новопокровского  с/п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77588" y="1104204"/>
            <a:ext cx="1643074" cy="914400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Проявить активность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321703" y="1175642"/>
            <a:ext cx="6469230" cy="84296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Ознакомиться  с ФЗ № 131 от 06.10.2003 «Об общих принципах организации местного самоуправления  в РФ» и Бюджетным Кодексом РФ.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321703" y="2132856"/>
            <a:ext cx="6500858" cy="842962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Новопокровского сельского поселения Новопокровского района готовит проект бюджета, который подлежит официальному опубликованию на сайте администрации и обсуждению на публичных слушаниях.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290075" y="3175453"/>
            <a:ext cx="6500858" cy="105727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Подготовить свои обоснованные предложения (изменения) в проект. Выступить в качестве активного  участника, защищающего свои интересы. Каждый житель вправе высказывать свое мнение,  представить материалы, письменные предложения и замечания для включения их в протокол  публичных слушаний.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321703" y="4405157"/>
            <a:ext cx="6437594" cy="128588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Публичные слушания проводятся в целях:</a:t>
            </a:r>
          </a:p>
          <a:p>
            <a:pPr marL="228600" indent="-228600" algn="ctr">
              <a:buAutoNum type="arabicParenR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обеспечения  участия жителей Новопокровского с/п в обсуждении проекта бюджета поселения;</a:t>
            </a:r>
          </a:p>
          <a:p>
            <a:pPr marL="228600" indent="-228600" algn="ctr">
              <a:buAutoNum type="arabicParenR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выявления мнения населения и подготовки рекомендаций по итогам обсуждения населением проекта бюджета  поселения;</a:t>
            </a:r>
          </a:p>
          <a:p>
            <a:pPr marL="228600" indent="-228600" algn="ctr">
              <a:buAutoNum type="arabicParenR"/>
            </a:pP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зучения  и обобщения предложений  и рекомендаций  жителей Новопокровского с/п по проекту бюджета поселения.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321702" y="5899751"/>
            <a:ext cx="6437595" cy="78581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Заключение о результатах публичных слушаний публикуется (обнародуется) в средствах массовой информации и размещается на официальном сайте Новопокровского  с/п в информационно-телекоммуникационной сети «Интернет».   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870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 txBox="1">
            <a:spLocks/>
          </p:cNvSpPr>
          <p:nvPr/>
        </p:nvSpPr>
        <p:spPr>
          <a:xfrm>
            <a:off x="8581624" y="6381750"/>
            <a:ext cx="562376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9"/>
          <p:cNvSpPr txBox="1">
            <a:spLocks noChangeArrowheads="1"/>
          </p:cNvSpPr>
          <p:nvPr/>
        </p:nvSpPr>
        <p:spPr>
          <a:xfrm>
            <a:off x="1005800" y="184028"/>
            <a:ext cx="7454632" cy="7920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Какие этапы проходит бюджет?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04233" y="1054353"/>
            <a:ext cx="6654403" cy="84296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204232" y="2071678"/>
            <a:ext cx="6654403" cy="842962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Рассмотрение и утверждение бюджета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204233" y="3175463"/>
            <a:ext cx="6658579" cy="91611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204233" y="4254441"/>
            <a:ext cx="6658579" cy="128588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Состав, внешняя проверка, рассмотрение и утверждение бюджетной отчетности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204232" y="5834057"/>
            <a:ext cx="6658580" cy="78581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финансовый контроль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k\Desktop\РАБОТА\Мое\БЮДЖЕТ ДЛЯ ГРАЖДАН\к бюджет для граждан на 2022\исполне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5" y="3175463"/>
            <a:ext cx="14287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k\Desktop\РАБОТА\Мое\БЮДЖЕТ ДЛЯ ГРАЖДАН\к бюджет для граждан на 2022\провер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5" y="4359355"/>
            <a:ext cx="1428750" cy="86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k\Desktop\РАБОТА\Мое\БЮДЖЕТ ДЛЯ ГРАЖДАН\к бюджет для граждан на 2022\рассмотрени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4" y="2131209"/>
            <a:ext cx="1453981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k\Desktop\РАБОТА\Мое\БЮДЖЕТ ДЛЯ ГРАЖДАН\к бюджет для граждан на 2022\финконтрол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4" y="5767958"/>
            <a:ext cx="1453981" cy="85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k\Desktop\РАБОТА\Мое\БЮДЖЕТ ДЛЯ ГРАЖДАН\к бюджет для граждан на 2022\составление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5" y="1054353"/>
            <a:ext cx="1446991" cy="81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859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 txBox="1">
            <a:spLocks/>
          </p:cNvSpPr>
          <p:nvPr/>
        </p:nvSpPr>
        <p:spPr>
          <a:xfrm>
            <a:off x="8581624" y="6381750"/>
            <a:ext cx="562376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9"/>
          <p:cNvSpPr txBox="1">
            <a:spLocks noChangeArrowheads="1"/>
          </p:cNvSpPr>
          <p:nvPr/>
        </p:nvSpPr>
        <p:spPr>
          <a:xfrm>
            <a:off x="1403648" y="188640"/>
            <a:ext cx="7454632" cy="7920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Документы, на основании которых составляется проект бюджета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339608" y="1196752"/>
            <a:ext cx="6500858" cy="84296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Бюджетное послание Президента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357422" y="2204864"/>
            <a:ext cx="6500858" cy="842962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369368" y="3356992"/>
            <a:ext cx="6500858" cy="91611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Среднесрочный финансовый план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361954" y="4552950"/>
            <a:ext cx="6500858" cy="9144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357422" y="5786454"/>
            <a:ext cx="6500858" cy="78581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Новопокровского сельского поселения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57" y="1083183"/>
            <a:ext cx="1322831" cy="85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57" y="2130922"/>
            <a:ext cx="1322831" cy="99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57" y="3313736"/>
            <a:ext cx="1322831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76" y="4552950"/>
            <a:ext cx="13246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57" y="5687240"/>
            <a:ext cx="1322831" cy="98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074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 txBox="1">
            <a:spLocks/>
          </p:cNvSpPr>
          <p:nvPr/>
        </p:nvSpPr>
        <p:spPr>
          <a:xfrm>
            <a:off x="8581624" y="6381750"/>
            <a:ext cx="562376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9"/>
          <p:cNvSpPr txBox="1">
            <a:spLocks noChangeArrowheads="1"/>
          </p:cNvSpPr>
          <p:nvPr/>
        </p:nvSpPr>
        <p:spPr>
          <a:xfrm>
            <a:off x="1126992" y="204466"/>
            <a:ext cx="7454632" cy="7920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Основные сведения, необходимые для составления проекта бюджета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10968" y="1412776"/>
            <a:ext cx="7670655" cy="113331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налогах, подлежащих зачислению в бюджет Новопокровского сельского поселения и нормах налогового законодательства в части соответствующих налогов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02272" y="2852936"/>
            <a:ext cx="7679351" cy="842962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неналоговых доходах, подлежащих зачислению в бюджет Новопокровского сельского поселения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902273" y="4077072"/>
            <a:ext cx="7679351" cy="91611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предполагаемых объектах финансовой помощи из вышестоящих бюджетов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02273" y="5428125"/>
            <a:ext cx="7679351" cy="1014952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Реестр расходных обязательств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77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19672" y="313646"/>
            <a:ext cx="6480721" cy="595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Сбалансированность бюджета</a:t>
            </a:r>
            <a:endParaRPr lang="ru-RU" altLang="ru-RU" sz="28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одзаголовок 1"/>
          <p:cNvSpPr txBox="1">
            <a:spLocks/>
          </p:cNvSpPr>
          <p:nvPr/>
        </p:nvSpPr>
        <p:spPr>
          <a:xfrm>
            <a:off x="571472" y="3071810"/>
            <a:ext cx="8137525" cy="1008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67495" y="908721"/>
            <a:ext cx="75649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Сбалансированность бюджета – один из основополагающих принципов формирования и исполнения бюджета, состоящий в количественном соответствии (равновесии) бюджетных расходов источникам их финансирования.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1586" y="4079872"/>
            <a:ext cx="84688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Расходы бюджета сопоставляются с доходами, получается их баланс.</a:t>
            </a:r>
          </a:p>
          <a:p>
            <a:pPr algn="just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расходы превышают доходы, складывается ДЕФИЦИТ, в обратном случае – ПРОФИЦИТ. В случае нехватки денежных средств, для того чтобы все принятые властью обязательства перед обществом были исполнены надлежащим образом, изыскиваются источники финансирования дефицита бюджета. </a:t>
            </a:r>
          </a:p>
          <a:p>
            <a:pPr algn="just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Самый простой способ – использовать средства, оставшиеся  в бюджете с прошлого года. Однако, если таковых нет, привлекаются банковские кредиты. Заемные средства необходимо возвращать, а также уплачивать по  ним проценты.</a:t>
            </a:r>
          </a:p>
          <a:p>
            <a:pPr algn="just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связи с этим возникает МУНИЦИПАЛЬНЫЙ ДОЛГ.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AutoShape 2" descr="C:\Users\1\Desktop\%D0%B4%D0%B5%D0%BD%D1%8C%D0%B3%D0%B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724" name="AutoShape 4" descr="C:\Users\1\Desktop\%D0%B4%D0%B5%D0%BD%D1%8C%D0%B3%D0%B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6" name="Picture 2" descr="C:\Users\mk\Desktop\РАБОТА\Мое\БЮДЖЕТ ДЛЯ ГРАЖДАН\к бюджет для граждан на 2022\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723" y="2139112"/>
            <a:ext cx="4392487" cy="186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24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852" y="188640"/>
            <a:ext cx="7472587" cy="1343072"/>
          </a:xfrm>
        </p:spPr>
        <p:txBody>
          <a:bodyPr>
            <a:noAutofit/>
          </a:bodyPr>
          <a:lstStyle/>
          <a:p>
            <a:pPr algn="ctr"/>
            <a:r>
              <a:rPr lang="ru-RU" sz="2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Основные характеристики бюджета Новопокровского сельского поселения на 2022 год</a:t>
            </a:r>
            <a:endParaRPr lang="ru-RU" sz="26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500034" y="1928802"/>
            <a:ext cx="8358246" cy="484632"/>
          </a:xfrm>
          <a:prstGeom prst="homePlate">
            <a:avLst>
              <a:gd name="adj" fmla="val 47754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1) общий объем доходов в сумме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133 375,3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тысяч рублей;</a:t>
            </a:r>
            <a:endParaRPr lang="ru-RU" dirty="0"/>
          </a:p>
        </p:txBody>
      </p:sp>
      <p:sp>
        <p:nvSpPr>
          <p:cNvPr id="16" name="Пятиугольник 15"/>
          <p:cNvSpPr/>
          <p:nvPr/>
        </p:nvSpPr>
        <p:spPr>
          <a:xfrm>
            <a:off x="500034" y="2714620"/>
            <a:ext cx="8358246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2)   общий объем расходов в сумме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135 874,6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тысяч рублей;</a:t>
            </a:r>
            <a:endParaRPr lang="ru-RU" dirty="0"/>
          </a:p>
        </p:txBody>
      </p:sp>
      <p:sp>
        <p:nvSpPr>
          <p:cNvPr id="17" name="Пятиугольник 16"/>
          <p:cNvSpPr/>
          <p:nvPr/>
        </p:nvSpPr>
        <p:spPr>
          <a:xfrm>
            <a:off x="500034" y="3571876"/>
            <a:ext cx="8358246" cy="484632"/>
          </a:xfrm>
          <a:prstGeom prst="homePlat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3) дефицит бюджета в сумме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2 499,3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тысяч рублей;</a:t>
            </a:r>
            <a:endParaRPr lang="ru-RU" dirty="0"/>
          </a:p>
        </p:txBody>
      </p:sp>
      <p:sp>
        <p:nvSpPr>
          <p:cNvPr id="19" name="Пятиугольник 18"/>
          <p:cNvSpPr/>
          <p:nvPr/>
        </p:nvSpPr>
        <p:spPr>
          <a:xfrm>
            <a:off x="500034" y="4429132"/>
            <a:ext cx="8358246" cy="19521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8000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верхний предел муниципального внутреннего долга Новопокровского сельского поселения Новопокровского района на 1 января 2023 года в сумме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12 000,0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тысяч рублей, в том числе верхний предел долга по муниципальным гарантиям Новопокровского сельского поселения Новопокровского района в сумме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0,0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тысяч рублей.</a:t>
            </a:r>
          </a:p>
        </p:txBody>
      </p:sp>
      <p:pic>
        <p:nvPicPr>
          <p:cNvPr id="8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18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5"/>
          <p:cNvSpPr>
            <a:spLocks noChangeArrowheads="1"/>
          </p:cNvSpPr>
          <p:nvPr/>
        </p:nvSpPr>
        <p:spPr bwMode="auto">
          <a:xfrm>
            <a:off x="0" y="215423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Rectangle 37"/>
          <p:cNvSpPr txBox="1">
            <a:spLocks noChangeArrowheads="1"/>
          </p:cNvSpPr>
          <p:nvPr/>
        </p:nvSpPr>
        <p:spPr>
          <a:xfrm>
            <a:off x="928662" y="270923"/>
            <a:ext cx="7858180" cy="100013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Структура доходов бюджета Новопокровского сельского поселения</a:t>
            </a:r>
          </a:p>
          <a:p>
            <a:pPr>
              <a:defRPr/>
            </a:pP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 2022 год</a:t>
            </a:r>
            <a:endParaRPr lang="ru-RU" sz="26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5003800" y="32797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0800000">
            <a:off x="1285852" y="2928934"/>
            <a:ext cx="48463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трелка вниз 30"/>
          <p:cNvSpPr/>
          <p:nvPr/>
        </p:nvSpPr>
        <p:spPr>
          <a:xfrm rot="10800000">
            <a:off x="7358082" y="2928934"/>
            <a:ext cx="48463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Стрелка вниз 31"/>
          <p:cNvSpPr/>
          <p:nvPr/>
        </p:nvSpPr>
        <p:spPr>
          <a:xfrm rot="10800000">
            <a:off x="4357686" y="2928934"/>
            <a:ext cx="48463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37402" y="1628799"/>
            <a:ext cx="6610735" cy="10637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ДОХОДЫ БЮДЖЕТА ПОСЕЛЕНИЯ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133 375,3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тысяч рублей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1258" y="3933056"/>
            <a:ext cx="2592288" cy="2420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НАЛОГОВЫЕ ДОХОДЫ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90 139,2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тыс. руб.</a:t>
            </a:r>
          </a:p>
          <a:p>
            <a:pPr algn="ctr"/>
            <a:r>
              <a:rPr lang="ru-RU" sz="1300" dirty="0">
                <a:solidFill>
                  <a:schemeClr val="accent5">
                    <a:lumMod val="75000"/>
                  </a:schemeClr>
                </a:solidFill>
              </a:rPr>
              <a:t>п</a:t>
            </a:r>
            <a:r>
              <a:rPr lang="ru-RU" sz="1300" dirty="0" smtClean="0">
                <a:solidFill>
                  <a:schemeClr val="accent5">
                    <a:lumMod val="75000"/>
                  </a:schemeClr>
                </a:solidFill>
              </a:rPr>
              <a:t>оступления от уплаты налогов, установленных Налоговым Кодексом РФ:</a:t>
            </a:r>
          </a:p>
          <a:p>
            <a:pPr algn="ctr"/>
            <a:r>
              <a:rPr lang="ru-RU" sz="1300" dirty="0" smtClean="0">
                <a:solidFill>
                  <a:schemeClr val="accent5">
                    <a:lumMod val="75000"/>
                  </a:schemeClr>
                </a:solidFill>
              </a:rPr>
              <a:t>- налог на доходы физических лиц;</a:t>
            </a:r>
          </a:p>
          <a:p>
            <a:pPr algn="ctr"/>
            <a:r>
              <a:rPr lang="ru-RU" sz="1300" dirty="0" smtClean="0">
                <a:solidFill>
                  <a:schemeClr val="accent5">
                    <a:lumMod val="75000"/>
                  </a:schemeClr>
                </a:solidFill>
              </a:rPr>
              <a:t>- земельный налог;</a:t>
            </a:r>
          </a:p>
          <a:p>
            <a:pPr algn="ctr"/>
            <a:r>
              <a:rPr lang="ru-RU" sz="1300" dirty="0" smtClean="0">
                <a:solidFill>
                  <a:schemeClr val="accent5">
                    <a:lumMod val="75000"/>
                  </a:schemeClr>
                </a:solidFill>
              </a:rPr>
              <a:t>- налог на имущество;</a:t>
            </a:r>
          </a:p>
          <a:p>
            <a:pPr algn="ctr"/>
            <a:r>
              <a:rPr lang="ru-RU" sz="1300" dirty="0" smtClean="0">
                <a:solidFill>
                  <a:schemeClr val="accent5">
                    <a:lumMod val="75000"/>
                  </a:schemeClr>
                </a:solidFill>
              </a:rPr>
              <a:t>- другие.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67854" y="3933056"/>
            <a:ext cx="2664296" cy="2420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НЕНАЛОГОВЫЕ ДОХОДЫ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6 268,7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тыс. руб.</a:t>
            </a:r>
          </a:p>
          <a:p>
            <a:pPr algn="ctr"/>
            <a:r>
              <a:rPr lang="ru-RU" sz="1300" dirty="0" smtClean="0">
                <a:solidFill>
                  <a:schemeClr val="accent5">
                    <a:lumMod val="75000"/>
                  </a:schemeClr>
                </a:solidFill>
              </a:rPr>
              <a:t>- доходы от использования муниципального имущества;</a:t>
            </a:r>
          </a:p>
          <a:p>
            <a:pPr algn="ctr"/>
            <a:r>
              <a:rPr lang="ru-RU" sz="1300" dirty="0" smtClean="0">
                <a:solidFill>
                  <a:schemeClr val="accent5">
                    <a:lumMod val="75000"/>
                  </a:schemeClr>
                </a:solidFill>
              </a:rPr>
              <a:t>- доходы от оказания платных услуг (работ) и компенсации затрат государства.</a:t>
            </a:r>
            <a:endParaRPr lang="ru-RU" sz="13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68039" y="3933056"/>
            <a:ext cx="2520280" cy="2420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БЕЗВОЗМЕЗДНЫЕ ПОСТУПЛЕНИЯ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36 967,4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тыс. руб.</a:t>
            </a:r>
          </a:p>
          <a:p>
            <a:pPr algn="ctr"/>
            <a:r>
              <a:rPr lang="ru-RU" sz="1300" dirty="0">
                <a:solidFill>
                  <a:schemeClr val="accent5">
                    <a:lumMod val="75000"/>
                  </a:schemeClr>
                </a:solidFill>
              </a:rPr>
              <a:t>п</a:t>
            </a:r>
            <a:r>
              <a:rPr lang="ru-RU" sz="1300" dirty="0" smtClean="0">
                <a:solidFill>
                  <a:schemeClr val="accent5">
                    <a:lumMod val="75000"/>
                  </a:schemeClr>
                </a:solidFill>
              </a:rPr>
              <a:t>оступления в бюджет на безвозмездной и безвозвратной основе:</a:t>
            </a:r>
          </a:p>
          <a:p>
            <a:pPr algn="ctr"/>
            <a:r>
              <a:rPr lang="ru-RU" sz="1300" dirty="0" smtClean="0">
                <a:solidFill>
                  <a:schemeClr val="accent5">
                    <a:lumMod val="75000"/>
                  </a:schemeClr>
                </a:solidFill>
              </a:rPr>
              <a:t>- дотации;</a:t>
            </a:r>
          </a:p>
          <a:p>
            <a:pPr algn="ctr"/>
            <a:r>
              <a:rPr lang="ru-RU" sz="1300" dirty="0" smtClean="0">
                <a:solidFill>
                  <a:schemeClr val="accent5">
                    <a:lumMod val="75000"/>
                  </a:schemeClr>
                </a:solidFill>
              </a:rPr>
              <a:t>- субвенции;</a:t>
            </a:r>
          </a:p>
          <a:p>
            <a:pPr algn="ctr"/>
            <a:r>
              <a:rPr lang="ru-RU" sz="1300" dirty="0" smtClean="0">
                <a:solidFill>
                  <a:schemeClr val="accent5">
                    <a:lumMod val="75000"/>
                  </a:schemeClr>
                </a:solidFill>
              </a:rPr>
              <a:t>- субсидии;</a:t>
            </a:r>
          </a:p>
          <a:p>
            <a:pPr algn="ctr"/>
            <a:r>
              <a:rPr lang="ru-RU" sz="1300" dirty="0" smtClean="0">
                <a:solidFill>
                  <a:schemeClr val="accent5">
                    <a:lumMod val="75000"/>
                  </a:schemeClr>
                </a:solidFill>
              </a:rPr>
              <a:t>-межбюджетные трансферты.</a:t>
            </a:r>
            <a:endParaRPr lang="ru-RU" sz="13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93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 sz="1100" dirty="0" smtClean="0">
            <a:solidFill>
              <a:schemeClr val="accent5">
                <a:lumMod val="50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11690</TotalTime>
  <Words>1266</Words>
  <Application>Microsoft Office PowerPoint</Application>
  <PresentationFormat>Экран (4:3)</PresentationFormat>
  <Paragraphs>194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Апекс</vt:lpstr>
      <vt:lpstr>1_Специальное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характеристики бюджета Новопокровского сельского поселения на 2022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mk</dc:creator>
  <cp:lastModifiedBy>mk</cp:lastModifiedBy>
  <cp:revision>775</cp:revision>
  <cp:lastPrinted>2021-12-07T08:21:28Z</cp:lastPrinted>
  <dcterms:created xsi:type="dcterms:W3CDTF">2017-11-30T07:35:28Z</dcterms:created>
  <dcterms:modified xsi:type="dcterms:W3CDTF">2021-12-08T11:20:54Z</dcterms:modified>
</cp:coreProperties>
</file>