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4368" r:id="rId1"/>
  </p:sldMasterIdLst>
  <p:notesMasterIdLst>
    <p:notesMasterId r:id="rId26"/>
  </p:notesMasterIdLst>
  <p:handoutMasterIdLst>
    <p:handoutMasterId r:id="rId27"/>
  </p:handoutMasterIdLst>
  <p:sldIdLst>
    <p:sldId id="294" r:id="rId2"/>
    <p:sldId id="272" r:id="rId3"/>
    <p:sldId id="302" r:id="rId4"/>
    <p:sldId id="303" r:id="rId5"/>
    <p:sldId id="282" r:id="rId6"/>
    <p:sldId id="304" r:id="rId7"/>
    <p:sldId id="297" r:id="rId8"/>
    <p:sldId id="264" r:id="rId9"/>
    <p:sldId id="305" r:id="rId10"/>
    <p:sldId id="306" r:id="rId11"/>
    <p:sldId id="298" r:id="rId12"/>
    <p:sldId id="307" r:id="rId13"/>
    <p:sldId id="308" r:id="rId14"/>
    <p:sldId id="317" r:id="rId15"/>
    <p:sldId id="319" r:id="rId16"/>
    <p:sldId id="313" r:id="rId17"/>
    <p:sldId id="315" r:id="rId18"/>
    <p:sldId id="320" r:id="rId19"/>
    <p:sldId id="316" r:id="rId20"/>
    <p:sldId id="318" r:id="rId21"/>
    <p:sldId id="295" r:id="rId22"/>
    <p:sldId id="321" r:id="rId23"/>
    <p:sldId id="280" r:id="rId24"/>
    <p:sldId id="312" r:id="rId25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0000"/>
    <a:srgbClr val="FFCC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7" autoAdjust="0"/>
    <p:restoredTop sz="93998" autoAdjust="0"/>
  </p:normalViewPr>
  <p:slideViewPr>
    <p:cSldViewPr>
      <p:cViewPr varScale="1">
        <p:scale>
          <a:sx n="105" d="100"/>
          <a:sy n="105" d="100"/>
        </p:scale>
        <p:origin x="342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3288" y="84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61459573274927681"/>
          <c:h val="0.941597966589192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116145,4</c:v>
                </c:pt>
              </c:strCache>
            </c:strRef>
          </c:tx>
          <c:explosion val="30"/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76E-4E26-8357-FFCF18126ECE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B76E-4E26-8357-FFCF18126ECE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B76E-4E26-8357-FFCF18126ECE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B76E-4E26-8357-FFCF18126ECE}"/>
              </c:ext>
            </c:extLst>
          </c:dPt>
          <c:dLbls>
            <c:dLbl>
              <c:idx val="0"/>
              <c:layout>
                <c:manualLayout>
                  <c:x val="1.5117367911501874E-2"/>
                  <c:y val="-9.025768799852845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76E-4E26-8357-FFCF18126ECE}"/>
                </c:ext>
              </c:extLst>
            </c:dLbl>
            <c:dLbl>
              <c:idx val="1"/>
              <c:layout>
                <c:manualLayout>
                  <c:x val="6.7188301828897991E-3"/>
                  <c:y val="3.45102924700259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7,6</a:t>
                    </a:r>
                    <a:r>
                      <a:rPr lang="en-US" baseline="0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76E-4E26-8357-FFCF18126ECE}"/>
                </c:ext>
              </c:extLst>
            </c:dLbl>
            <c:dLbl>
              <c:idx val="2"/>
              <c:layout>
                <c:manualLayout>
                  <c:x val="-4.4506039395571732E-2"/>
                  <c:y val="8.229377435159956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76E-4E26-8357-FFCF18126ECE}"/>
                </c:ext>
              </c:extLst>
            </c:dLbl>
            <c:dLbl>
              <c:idx val="3"/>
              <c:layout>
                <c:manualLayout>
                  <c:x val="0"/>
                  <c:y val="-8.494841223390922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76E-4E26-8357-FFCF18126ECE}"/>
                </c:ext>
              </c:extLst>
            </c:dLbl>
            <c:dLbl>
              <c:idx val="4"/>
              <c:layout>
                <c:manualLayout>
                  <c:x val="-1.1757952820057031E-2"/>
                  <c:y val="-2.123710305847764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76E-4E26-8357-FFCF18126EC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58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cmpd="sng"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 - 47 912,0 тыс.руб.</c:v>
                </c:pt>
                <c:pt idx="1">
                  <c:v>Акцизы - 8 821,1 тыс.руб.</c:v>
                </c:pt>
                <c:pt idx="2">
                  <c:v>ЕСХН - 34 652,8 тыс.руб.</c:v>
                </c:pt>
                <c:pt idx="3">
                  <c:v>Земельный налог - 15 817,0 тыс.руб.</c:v>
                </c:pt>
                <c:pt idx="4">
                  <c:v>Налог на имущество физ лиц - 8 942,5 тыс.руб.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47912</c:v>
                </c:pt>
                <c:pt idx="1">
                  <c:v>8821.1</c:v>
                </c:pt>
                <c:pt idx="2">
                  <c:v>34652.800000000003</c:v>
                </c:pt>
                <c:pt idx="3">
                  <c:v>15817</c:v>
                </c:pt>
                <c:pt idx="4">
                  <c:v>8942.5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76E-4E26-8357-FFCF18126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lang="ru-RU"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lang="ru-RU"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lang="ru-RU"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lang="ru-RU" sz="1400" b="1" i="0" u="none" strike="noStrike" kern="1200" baseline="0">
                <a:solidFill>
                  <a:srgbClr val="58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693473211971908"/>
          <c:y val="0.25643801943111105"/>
          <c:w val="0.34298702260595593"/>
          <c:h val="0.57207237337168271"/>
        </c:manualLayout>
      </c:layout>
      <c:overlay val="0"/>
      <c:txPr>
        <a:bodyPr/>
        <a:lstStyle/>
        <a:p>
          <a:pPr>
            <a:defRPr sz="1400">
              <a:solidFill>
                <a:srgbClr val="58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57150" cmpd="thickThin"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859336414928076"/>
          <c:w val="0.53724666495638751"/>
          <c:h val="0.821406635850719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14524,9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0155-4861-A739-8A363C599D0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3-0155-4861-A739-8A363C599D0E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155-4861-A739-8A363C599D0E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6-0155-4861-A739-8A363C599D0E}"/>
              </c:ext>
            </c:extLst>
          </c:dPt>
          <c:dLbls>
            <c:dLbl>
              <c:idx val="0"/>
              <c:layout>
                <c:manualLayout>
                  <c:x val="2.6487699597307096E-2"/>
                  <c:y val="-1.84269230563267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14,9%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155-4861-A739-8A363C599D0E}"/>
                </c:ext>
              </c:extLst>
            </c:dLbl>
            <c:dLbl>
              <c:idx val="1"/>
              <c:layout>
                <c:manualLayout>
                  <c:x val="2.2323267954040146E-2"/>
                  <c:y val="-0.4436497063866044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155-4861-A739-8A363C599D0E}"/>
                </c:ext>
              </c:extLst>
            </c:dLbl>
            <c:dLbl>
              <c:idx val="2"/>
              <c:layout>
                <c:manualLayout>
                  <c:x val="-3.0254078431829843E-2"/>
                  <c:y val="9.693826465218503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155-4861-A739-8A363C599D0E}"/>
                </c:ext>
              </c:extLst>
            </c:dLbl>
            <c:dLbl>
              <c:idx val="3"/>
              <c:layout>
                <c:manualLayout>
                  <c:x val="6.0174725383646627E-2"/>
                  <c:y val="0.5431928380352013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83,3%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155-4861-A739-8A363C599D0E}"/>
                </c:ext>
              </c:extLst>
            </c:dLbl>
            <c:dLbl>
              <c:idx val="4"/>
              <c:layout>
                <c:manualLayout>
                  <c:x val="4.7216326943109906E-2"/>
                  <c:y val="-4.99021928069609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910-489A-B1EA-E912445028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58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имущества, находящегося в государственной и муниципальной собственности -
2 162,3 тыс. рублей</c:v>
                </c:pt>
                <c:pt idx="1">
                  <c:v>Доходы от оказания платных услуг (работ) и компенсации затрат государства  - 
12 103,7 тыс. рублей</c:v>
                </c:pt>
                <c:pt idx="2">
                  <c:v>Доходы от продажи материальных и нематериальных активов - 166,7 тыс. рублей</c:v>
                </c:pt>
                <c:pt idx="3">
                  <c:v>Прочие неналоговые доходы - 24,6 тыс. рублей</c:v>
                </c:pt>
                <c:pt idx="4">
                  <c:v>Штрафы,санкции, возмещение ущерба - 67,6 тыс. рублей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2162.3000000000002</c:v>
                </c:pt>
                <c:pt idx="1">
                  <c:v>12103.7</c:v>
                </c:pt>
                <c:pt idx="2">
                  <c:v>166.7</c:v>
                </c:pt>
                <c:pt idx="3">
                  <c:v>24.6</c:v>
                </c:pt>
                <c:pt idx="4">
                  <c:v>67.599999999999994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155-4861-A739-8A363C599D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 algn="just">
              <a:defRPr sz="1400" b="1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just">
              <a:defRPr sz="1400" b="1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 algn="just">
              <a:defRPr sz="1400" b="1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 algn="just">
              <a:defRPr sz="1400" b="1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 algn="just">
              <a:defRPr sz="1400" b="1" i="0" baseline="0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453271977082263"/>
          <c:y val="4.2111568870343223E-2"/>
          <c:w val="0.44621136810641049"/>
          <c:h val="0.93777321851458129"/>
        </c:manualLayout>
      </c:layout>
      <c:overlay val="0"/>
      <c:txPr>
        <a:bodyPr/>
        <a:lstStyle/>
        <a:p>
          <a:pPr algn="just">
            <a:defRPr sz="1400">
              <a:solidFill>
                <a:srgbClr val="58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57150" cmpd="thickThin"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915026353841135E-2"/>
          <c:y val="0.187330893554431"/>
          <c:w val="0.53878931697684906"/>
          <c:h val="0.808221471221698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175658,1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3C74-4C20-B41B-79AC58358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3-3C74-4C20-B41B-79AC58358D0C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3C74-4C20-B41B-79AC58358D0C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rgbClr val="7030A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3C74-4C20-B41B-79AC58358D0C}"/>
              </c:ext>
            </c:extLst>
          </c:dPt>
          <c:dLbls>
            <c:dLbl>
              <c:idx val="0"/>
              <c:layout>
                <c:manualLayout>
                  <c:x val="2.6487699597307096E-2"/>
                  <c:y val="-1.842692305632672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C74-4C20-B41B-79AC58358D0C}"/>
                </c:ext>
              </c:extLst>
            </c:dLbl>
            <c:dLbl>
              <c:idx val="1"/>
              <c:layout>
                <c:manualLayout>
                  <c:x val="-5.7187446553788272E-3"/>
                  <c:y val="-3.66325677394875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0,19%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C74-4C20-B41B-79AC58358D0C}"/>
                </c:ext>
              </c:extLst>
            </c:dLbl>
            <c:dLbl>
              <c:idx val="2"/>
              <c:layout>
                <c:manualLayout>
                  <c:x val="-4.0291155526532641E-3"/>
                  <c:y val="1.202954917352427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C74-4C20-B41B-79AC58358D0C}"/>
                </c:ext>
              </c:extLst>
            </c:dLbl>
            <c:dLbl>
              <c:idx val="3"/>
              <c:layout>
                <c:manualLayout>
                  <c:x val="3.2406989015345868E-2"/>
                  <c:y val="4.710816158573954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C74-4C20-B41B-79AC58358D0C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7,07%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4CFB-4A8A-A27F-0F4884E9C52F}"/>
                </c:ext>
              </c:extLst>
            </c:dLbl>
            <c:dLbl>
              <c:idx val="6"/>
              <c:layout>
                <c:manualLayout>
                  <c:x val="-3.2306777368347431E-2"/>
                  <c:y val="-7.993416099038680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F598-4946-9624-50FFD375D772}"/>
                </c:ext>
              </c:extLst>
            </c:dLbl>
            <c:dLbl>
              <c:idx val="7"/>
              <c:layout>
                <c:manualLayout>
                  <c:x val="6.004232454094563E-2"/>
                  <c:y val="-9.550088427393230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0,08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C74-4C20-B41B-79AC58358D0C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0,0%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2AF-46AB-A73D-32A065C63B47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58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-      30 814,4 тыс.рублей</c:v>
                </c:pt>
                <c:pt idx="1">
                  <c:v>Национальная безопасность и правоохранительная деятельность-  335,0  тыс.рублей</c:v>
                </c:pt>
                <c:pt idx="2">
                  <c:v>Национальная  экономика - 9 618,8 тыс.рублей</c:v>
                </c:pt>
                <c:pt idx="3">
                  <c:v>Жилищно-коммунальное хозяйство - 114 875,8 тыс.рублей</c:v>
                </c:pt>
                <c:pt idx="4">
                  <c:v>Образование - 6 517,5 тыс.рублей</c:v>
                </c:pt>
                <c:pt idx="5">
                  <c:v>Культура, кинематография - 12 412,0 тыс.рублей</c:v>
                </c:pt>
                <c:pt idx="6">
                  <c:v>Социальная политика - 933,8 тыс.рублей</c:v>
                </c:pt>
                <c:pt idx="7">
                  <c:v>Физическая культура и спорт - 145,8 тыс.рублей</c:v>
                </c:pt>
                <c:pt idx="8">
                  <c:v>Обслуживание государственного и муниципального долга - 5,0 тыс.рублей</c:v>
                </c:pt>
              </c:strCache>
            </c:strRef>
          </c:cat>
          <c:val>
            <c:numRef>
              <c:f>Лист1!$B$2:$B$10</c:f>
              <c:numCache>
                <c:formatCode>0.00</c:formatCode>
                <c:ptCount val="9"/>
                <c:pt idx="0">
                  <c:v>30814.400000000001</c:v>
                </c:pt>
                <c:pt idx="1">
                  <c:v>335</c:v>
                </c:pt>
                <c:pt idx="2">
                  <c:v>9618.7999999999993</c:v>
                </c:pt>
                <c:pt idx="3">
                  <c:v>114875.8</c:v>
                </c:pt>
                <c:pt idx="4">
                  <c:v>6517.5</c:v>
                </c:pt>
                <c:pt idx="5">
                  <c:v>12412</c:v>
                </c:pt>
                <c:pt idx="6">
                  <c:v>933.8</c:v>
                </c:pt>
                <c:pt idx="7">
                  <c:v>145.80000000000001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C74-4C20-B41B-79AC58358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 b="1" i="0" baseline="0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i="0" baseline="0">
                <a:solidFill>
                  <a:srgbClr val="580000"/>
                </a:solidFill>
                <a:latin typeface="Times New Roman" pitchFamily="18" charset="0"/>
                <a:ea typeface="Segoe UI" pitchFamily="34" charset="0"/>
                <a:cs typeface="Segoe UI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 i="0" baseline="0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="1" i="0" baseline="0">
                <a:solidFill>
                  <a:srgbClr val="58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171979705987525"/>
          <c:y val="3.9725683667934795E-2"/>
          <c:w val="0.33796128939471681"/>
          <c:h val="0.90680628272251307"/>
        </c:manualLayout>
      </c:layout>
      <c:overlay val="0"/>
      <c:txPr>
        <a:bodyPr/>
        <a:lstStyle/>
        <a:p>
          <a:pPr>
            <a:defRPr sz="1200" b="1" baseline="0">
              <a:solidFill>
                <a:srgbClr val="58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57150" cmpd="thickThin"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84</a:t>
            </a:r>
            <a:r>
              <a:rPr lang="ru-RU" sz="3000" baseline="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326,7</a:t>
            </a:r>
            <a:r>
              <a:rPr lang="ru-RU" sz="30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тыс. рублей</a:t>
            </a:r>
            <a:endParaRPr lang="ru-RU" sz="30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c:rich>
      </c:tx>
      <c:layout>
        <c:manualLayout>
          <c:xMode val="edge"/>
          <c:yMode val="edge"/>
          <c:x val="0.23741060424524391"/>
          <c:y val="2.3214417631609138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3690361152716435"/>
          <c:w val="0.53812765280085251"/>
          <c:h val="0.727621010401238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84326,7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766-4187-B3D8-9B1EED8CD2BF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766-4187-B3D8-9B1EED8CD2BF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5-E766-4187-B3D8-9B1EED8CD2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7-E766-4187-B3D8-9B1EED8CD2BF}"/>
              </c:ext>
            </c:extLst>
          </c:dPt>
          <c:dLbls>
            <c:dLbl>
              <c:idx val="0"/>
              <c:layout>
                <c:manualLayout>
                  <c:x val="-0.1058770099924612"/>
                  <c:y val="0.129330698207254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77,7%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766-4187-B3D8-9B1EED8CD2BF}"/>
                </c:ext>
              </c:extLst>
            </c:dLbl>
            <c:dLbl>
              <c:idx val="1"/>
              <c:layout>
                <c:manualLayout>
                  <c:x val="-2.0961858232464541E-2"/>
                  <c:y val="-8.214367000735912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766-4187-B3D8-9B1EED8CD2BF}"/>
                </c:ext>
              </c:extLst>
            </c:dLbl>
            <c:dLbl>
              <c:idx val="2"/>
              <c:layout>
                <c:manualLayout>
                  <c:x val="4.9862885999502164E-3"/>
                  <c:y val="-3.785922424723058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766-4187-B3D8-9B1EED8CD2BF}"/>
                </c:ext>
              </c:extLst>
            </c:dLbl>
            <c:dLbl>
              <c:idx val="3"/>
              <c:layout>
                <c:manualLayout>
                  <c:x val="5.3188419835812593E-2"/>
                  <c:y val="-4.413507423620543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766-4187-B3D8-9B1EED8CD2BF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0,8%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1D6-4198-A741-E590317BCD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МУ "Перспектива" - 65511,3 тыс. рублей</c:v>
                </c:pt>
                <c:pt idx="1">
                  <c:v>МУ "Имущество" - 11419,4 тыс. рублей</c:v>
                </c:pt>
                <c:pt idx="2">
                  <c:v>МУ "МКМЦ "Новопокровский" - 5454,3 тыс. рублей</c:v>
                </c:pt>
                <c:pt idx="3">
                  <c:v>МУК "Новопокровская поселенческая библиотека" - 1270,9 тыс. рублей</c:v>
                </c:pt>
                <c:pt idx="4">
                  <c:v>МУК "Парк культуры и отдыха" - 670,8 тыс. рублей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65511.3</c:v>
                </c:pt>
                <c:pt idx="1">
                  <c:v>11419.4</c:v>
                </c:pt>
                <c:pt idx="2">
                  <c:v>5454.3</c:v>
                </c:pt>
                <c:pt idx="3" formatCode="General">
                  <c:v>1270.9000000000001</c:v>
                </c:pt>
                <c:pt idx="4" formatCode="General">
                  <c:v>670.8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766-4187-B3D8-9B1EED8CD2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 b="1" baseline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5251497197193478"/>
          <c:y val="0.13207153714533221"/>
          <c:w val="0.4422036130992722"/>
          <c:h val="0.7913162227161995"/>
        </c:manualLayout>
      </c:layout>
      <c:overlay val="0"/>
      <c:txPr>
        <a:bodyPr/>
        <a:lstStyle/>
        <a:p>
          <a:pPr>
            <a:defRPr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 w="57150" cmpd="thickThin"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0.05143</cdr:x>
      <cdr:y>0</cdr:y>
    </cdr:from>
    <cdr:to>
      <cdr:x>0.94465</cdr:x>
      <cdr:y>0.1178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423394" y="0"/>
          <a:ext cx="7353497" cy="67274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30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rPr>
            <a:t>175 658,1 тыс. рублей</a:t>
          </a:r>
          <a:endParaRPr lang="ru-RU" sz="3000" b="1" dirty="0">
            <a:solidFill>
              <a:schemeClr val="accent5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8C28C-2F5E-4E8F-ABDB-D88A59CE5DB4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27543-2EBF-4137-8F75-FC03D7397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716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65B32-99CA-4A45-BAD5-B32DEF4CD677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7EBBC-67CC-45D1-B152-54204DB81F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27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EBBC-67CC-45D1-B152-54204DB81F4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008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EBBC-67CC-45D1-B152-54204DB81F4C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51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EBBC-67CC-45D1-B152-54204DB81F4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944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EBBC-67CC-45D1-B152-54204DB81F4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39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EBBC-67CC-45D1-B152-54204DB81F4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08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7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7" y="4777382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5DBBE-0F01-4A27-BB60-78E4878358AA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60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3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45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61CA-4864-488F-BAF9-EBD63E10F413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89089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61CA-4864-488F-BAF9-EBD63E10F413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7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4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673796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2438403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61CA-4864-488F-BAF9-EBD63E10F413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7065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4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6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61CA-4864-488F-BAF9-EBD63E10F413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7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4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732695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6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61CA-4864-488F-BAF9-EBD63E10F413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354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9C18-6907-4417-B52C-FCF7963663CB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07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8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8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588D-5E94-40C1-9137-C164962DDD2A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3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2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6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510C0-970F-405E-976F-B3285DB382AE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7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EBE4-28E8-48B8-A9CA-66301D6C92D2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3166529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2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94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7" y="2136708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8" y="2136708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2FF6B-667E-4BC5-AC2F-23881867FEC7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0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90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5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6" y="2799662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5F7A-FFE0-4CD4-AEF4-FFF4712F945C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5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95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C046-CB9B-4902-952F-E714D5F17AD4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7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E7E5-B14A-46D3-B99A-4469A293E6B2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"/>
            <a:ext cx="124369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2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5" y="446091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1EC7-3FFF-4535-B06E-669BD770CCFD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66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6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7EBB-B869-4762-A4C3-B57C496FA0CB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9" y="4910662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90"/>
            <a:ext cx="584978" cy="365125"/>
          </a:xfrm>
        </p:spPr>
        <p:txBody>
          <a:bodyPr/>
          <a:lstStyle/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2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6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91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161CA-4864-488F-BAF9-EBD63E10F413}" type="datetime1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11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5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412311B-8BC7-4D51-AF2B-DEFA412296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41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  <p:sldLayoutId id="2147484380" r:id="rId12"/>
    <p:sldLayoutId id="2147484381" r:id="rId13"/>
    <p:sldLayoutId id="2147484382" r:id="rId14"/>
    <p:sldLayoutId id="2147484383" r:id="rId15"/>
    <p:sldLayoutId id="214748438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04812" y="1988840"/>
            <a:ext cx="7732018" cy="1000125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i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Бюджет для граждан</a:t>
            </a:r>
            <a:endParaRPr lang="ru-RU" sz="4000" b="1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307854" y="3789040"/>
            <a:ext cx="5328592" cy="2677656"/>
          </a:xfrm>
          <a:custGeom>
            <a:avLst/>
            <a:gdLst>
              <a:gd name="connsiteX0" fmla="*/ 0 w 6072230"/>
              <a:gd name="connsiteY0" fmla="*/ 0 h 1384995"/>
              <a:gd name="connsiteX1" fmla="*/ 6072230 w 6072230"/>
              <a:gd name="connsiteY1" fmla="*/ 0 h 1384995"/>
              <a:gd name="connsiteX2" fmla="*/ 6072230 w 6072230"/>
              <a:gd name="connsiteY2" fmla="*/ 1384995 h 1384995"/>
              <a:gd name="connsiteX3" fmla="*/ 0 w 6072230"/>
              <a:gd name="connsiteY3" fmla="*/ 1384995 h 1384995"/>
              <a:gd name="connsiteX4" fmla="*/ 0 w 6072230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2230" h="1384995">
                <a:moveTo>
                  <a:pt x="0" y="0"/>
                </a:moveTo>
                <a:lnTo>
                  <a:pt x="6072230" y="0"/>
                </a:lnTo>
                <a:lnTo>
                  <a:pt x="6072230" y="1384995"/>
                </a:lnTo>
                <a:lnTo>
                  <a:pt x="0" y="138499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к отчету </a:t>
            </a:r>
          </a:p>
          <a:p>
            <a:pPr algn="just"/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об исполнении бюджета Новопокровского сельского поселения </a:t>
            </a:r>
          </a:p>
          <a:p>
            <a:pPr algn="just"/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Новопокровского района </a:t>
            </a:r>
          </a:p>
          <a:p>
            <a:pPr algn="just"/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за </a:t>
            </a:r>
            <a:r>
              <a:rPr lang="ru-RU" sz="28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2023 </a:t>
            </a:r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год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  <p:pic>
        <p:nvPicPr>
          <p:cNvPr id="1033" name="Picture 9" descr="C:\Users\1\Desktop\рис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712075" y="7760204"/>
            <a:ext cx="2568507" cy="1718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9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746101" y="1648696"/>
            <a:ext cx="7953373" cy="4666270"/>
            <a:chOff x="88" y="799"/>
            <a:chExt cx="5010" cy="2811"/>
          </a:xfrm>
        </p:grpSpPr>
        <p:sp>
          <p:nvSpPr>
            <p:cNvPr id="24580" name="Rectangle 2"/>
            <p:cNvSpPr>
              <a:spLocks noChangeArrowheads="1"/>
            </p:cNvSpPr>
            <p:nvPr/>
          </p:nvSpPr>
          <p:spPr bwMode="auto">
            <a:xfrm>
              <a:off x="158" y="799"/>
              <a:ext cx="608" cy="25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solidFill>
                    <a:schemeClr val="accent3">
                      <a:lumMod val="50000"/>
                    </a:schemeClr>
                  </a:solidFill>
                  <a:latin typeface="Georgia" pitchFamily="18" charset="0"/>
                </a:rPr>
                <a:t>Раздел</a:t>
              </a:r>
            </a:p>
          </p:txBody>
        </p:sp>
        <p:sp>
          <p:nvSpPr>
            <p:cNvPr id="24581" name="Rectangle 3"/>
            <p:cNvSpPr>
              <a:spLocks noChangeArrowheads="1"/>
            </p:cNvSpPr>
            <p:nvPr/>
          </p:nvSpPr>
          <p:spPr bwMode="auto">
            <a:xfrm>
              <a:off x="768" y="799"/>
              <a:ext cx="1745" cy="25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solidFill>
                    <a:schemeClr val="accent3">
                      <a:lumMod val="50000"/>
                    </a:schemeClr>
                  </a:solidFill>
                  <a:latin typeface="Georgia" pitchFamily="18" charset="0"/>
                </a:rPr>
                <a:t>Наименование</a:t>
              </a:r>
            </a:p>
          </p:txBody>
        </p:sp>
        <p:sp>
          <p:nvSpPr>
            <p:cNvPr id="24582" name="Rectangle 4"/>
            <p:cNvSpPr>
              <a:spLocks noChangeArrowheads="1"/>
            </p:cNvSpPr>
            <p:nvPr/>
          </p:nvSpPr>
          <p:spPr bwMode="auto">
            <a:xfrm>
              <a:off x="2516" y="799"/>
              <a:ext cx="1042" cy="25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solidFill>
                    <a:schemeClr val="accent3">
                      <a:lumMod val="50000"/>
                    </a:schemeClr>
                  </a:solidFill>
                  <a:latin typeface="Georgia" pitchFamily="18" charset="0"/>
                </a:rPr>
                <a:t>Уточненный план</a:t>
              </a:r>
            </a:p>
          </p:txBody>
        </p:sp>
        <p:sp>
          <p:nvSpPr>
            <p:cNvPr id="24583" name="Rectangle 5"/>
            <p:cNvSpPr>
              <a:spLocks noChangeArrowheads="1"/>
            </p:cNvSpPr>
            <p:nvPr/>
          </p:nvSpPr>
          <p:spPr bwMode="auto">
            <a:xfrm>
              <a:off x="3559" y="799"/>
              <a:ext cx="769" cy="25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solidFill>
                    <a:schemeClr val="accent3">
                      <a:lumMod val="50000"/>
                    </a:schemeClr>
                  </a:solidFill>
                  <a:latin typeface="Georgia" pitchFamily="18" charset="0"/>
                </a:rPr>
                <a:t>Исполнено</a:t>
              </a:r>
            </a:p>
          </p:txBody>
        </p:sp>
        <p:sp>
          <p:nvSpPr>
            <p:cNvPr id="24584" name="Rectangle 6"/>
            <p:cNvSpPr>
              <a:spLocks noChangeArrowheads="1"/>
            </p:cNvSpPr>
            <p:nvPr/>
          </p:nvSpPr>
          <p:spPr bwMode="auto">
            <a:xfrm>
              <a:off x="4330" y="799"/>
              <a:ext cx="754" cy="25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100" b="1" dirty="0">
                  <a:solidFill>
                    <a:schemeClr val="accent3">
                      <a:lumMod val="50000"/>
                    </a:schemeClr>
                  </a:solidFill>
                  <a:latin typeface="Georgia" pitchFamily="18" charset="0"/>
                </a:rPr>
                <a:t>% исполнения</a:t>
              </a:r>
            </a:p>
          </p:txBody>
        </p:sp>
        <p:sp>
          <p:nvSpPr>
            <p:cNvPr id="24585" name="Rectangle 7"/>
            <p:cNvSpPr>
              <a:spLocks noChangeArrowheads="1"/>
            </p:cNvSpPr>
            <p:nvPr/>
          </p:nvSpPr>
          <p:spPr bwMode="auto">
            <a:xfrm>
              <a:off x="158" y="1058"/>
              <a:ext cx="608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0100</a:t>
              </a:r>
            </a:p>
          </p:txBody>
        </p:sp>
        <p:sp>
          <p:nvSpPr>
            <p:cNvPr id="24586" name="Rectangle 8"/>
            <p:cNvSpPr>
              <a:spLocks noChangeArrowheads="1"/>
            </p:cNvSpPr>
            <p:nvPr/>
          </p:nvSpPr>
          <p:spPr bwMode="auto">
            <a:xfrm>
              <a:off x="768" y="1058"/>
              <a:ext cx="1868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Общегосударственные вопросы</a:t>
              </a:r>
            </a:p>
          </p:txBody>
        </p:sp>
        <p:sp>
          <p:nvSpPr>
            <p:cNvPr id="24587" name="Rectangle 9"/>
            <p:cNvSpPr>
              <a:spLocks noChangeArrowheads="1"/>
            </p:cNvSpPr>
            <p:nvPr/>
          </p:nvSpPr>
          <p:spPr bwMode="auto">
            <a:xfrm>
              <a:off x="2636" y="1047"/>
              <a:ext cx="922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31 264,4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88" name="Rectangle 10"/>
            <p:cNvSpPr>
              <a:spLocks noChangeArrowheads="1"/>
            </p:cNvSpPr>
            <p:nvPr/>
          </p:nvSpPr>
          <p:spPr bwMode="auto">
            <a:xfrm>
              <a:off x="3559" y="1058"/>
              <a:ext cx="769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30 814,4</a:t>
              </a:r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89" name="Rectangle 11"/>
            <p:cNvSpPr>
              <a:spLocks noChangeArrowheads="1"/>
            </p:cNvSpPr>
            <p:nvPr/>
          </p:nvSpPr>
          <p:spPr bwMode="auto">
            <a:xfrm>
              <a:off x="4336" y="1063"/>
              <a:ext cx="741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98,6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0" name="Rectangle 12"/>
            <p:cNvSpPr>
              <a:spLocks noChangeArrowheads="1"/>
            </p:cNvSpPr>
            <p:nvPr/>
          </p:nvSpPr>
          <p:spPr bwMode="auto">
            <a:xfrm>
              <a:off x="158" y="1346"/>
              <a:ext cx="608" cy="28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0300</a:t>
              </a:r>
            </a:p>
          </p:txBody>
        </p:sp>
        <p:sp>
          <p:nvSpPr>
            <p:cNvPr id="24591" name="Rectangle 13"/>
            <p:cNvSpPr>
              <a:spLocks noChangeArrowheads="1"/>
            </p:cNvSpPr>
            <p:nvPr/>
          </p:nvSpPr>
          <p:spPr bwMode="auto">
            <a:xfrm>
              <a:off x="768" y="1346"/>
              <a:ext cx="1868" cy="28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Национальная безопасность и правоохранительная деятельность</a:t>
              </a:r>
            </a:p>
          </p:txBody>
        </p:sp>
        <p:sp>
          <p:nvSpPr>
            <p:cNvPr id="24592" name="Rectangle 14"/>
            <p:cNvSpPr>
              <a:spLocks noChangeArrowheads="1"/>
            </p:cNvSpPr>
            <p:nvPr/>
          </p:nvSpPr>
          <p:spPr bwMode="auto">
            <a:xfrm>
              <a:off x="2636" y="1346"/>
              <a:ext cx="922" cy="28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335,3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3" name="Rectangle 15"/>
            <p:cNvSpPr>
              <a:spLocks noChangeArrowheads="1"/>
            </p:cNvSpPr>
            <p:nvPr/>
          </p:nvSpPr>
          <p:spPr bwMode="auto">
            <a:xfrm>
              <a:off x="3559" y="1346"/>
              <a:ext cx="769" cy="28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335,0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4" name="Rectangle 16"/>
            <p:cNvSpPr>
              <a:spLocks noChangeArrowheads="1"/>
            </p:cNvSpPr>
            <p:nvPr/>
          </p:nvSpPr>
          <p:spPr bwMode="auto">
            <a:xfrm>
              <a:off x="4298" y="1352"/>
              <a:ext cx="786" cy="28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99,9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95" name="Rectangle 17"/>
            <p:cNvSpPr>
              <a:spLocks noChangeArrowheads="1"/>
            </p:cNvSpPr>
            <p:nvPr/>
          </p:nvSpPr>
          <p:spPr bwMode="auto">
            <a:xfrm>
              <a:off x="158" y="1633"/>
              <a:ext cx="608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0400</a:t>
              </a:r>
            </a:p>
          </p:txBody>
        </p:sp>
        <p:sp>
          <p:nvSpPr>
            <p:cNvPr id="24596" name="Rectangle 18"/>
            <p:cNvSpPr>
              <a:spLocks noChangeArrowheads="1"/>
            </p:cNvSpPr>
            <p:nvPr/>
          </p:nvSpPr>
          <p:spPr bwMode="auto">
            <a:xfrm>
              <a:off x="768" y="1633"/>
              <a:ext cx="1745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Национальная экономика</a:t>
              </a:r>
            </a:p>
          </p:txBody>
        </p:sp>
        <p:sp>
          <p:nvSpPr>
            <p:cNvPr id="24597" name="Rectangle 19"/>
            <p:cNvSpPr>
              <a:spLocks noChangeArrowheads="1"/>
            </p:cNvSpPr>
            <p:nvPr/>
          </p:nvSpPr>
          <p:spPr bwMode="auto">
            <a:xfrm>
              <a:off x="2516" y="1633"/>
              <a:ext cx="1042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9 805,9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8" name="Rectangle 20"/>
            <p:cNvSpPr>
              <a:spLocks noChangeArrowheads="1"/>
            </p:cNvSpPr>
            <p:nvPr/>
          </p:nvSpPr>
          <p:spPr bwMode="auto">
            <a:xfrm>
              <a:off x="3559" y="1633"/>
              <a:ext cx="769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9 618,8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599" name="Rectangle 21"/>
            <p:cNvSpPr>
              <a:spLocks noChangeArrowheads="1"/>
            </p:cNvSpPr>
            <p:nvPr/>
          </p:nvSpPr>
          <p:spPr bwMode="auto">
            <a:xfrm>
              <a:off x="4330" y="1632"/>
              <a:ext cx="754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98,1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00" name="Rectangle 22"/>
            <p:cNvSpPr>
              <a:spLocks noChangeArrowheads="1"/>
            </p:cNvSpPr>
            <p:nvPr/>
          </p:nvSpPr>
          <p:spPr bwMode="auto">
            <a:xfrm>
              <a:off x="158" y="1921"/>
              <a:ext cx="608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0500</a:t>
              </a:r>
            </a:p>
          </p:txBody>
        </p:sp>
        <p:sp>
          <p:nvSpPr>
            <p:cNvPr id="24601" name="Rectangle 23"/>
            <p:cNvSpPr>
              <a:spLocks noChangeArrowheads="1"/>
            </p:cNvSpPr>
            <p:nvPr/>
          </p:nvSpPr>
          <p:spPr bwMode="auto">
            <a:xfrm>
              <a:off x="768" y="1921"/>
              <a:ext cx="1745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Жилищно-коммунальное</a:t>
              </a:r>
              <a:r>
                <a:rPr lang="ru-RU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Georgia" pitchFamily="18" charset="0"/>
                </a:rPr>
                <a:t> </a:t>
              </a: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хозяйство</a:t>
              </a:r>
            </a:p>
          </p:txBody>
        </p:sp>
        <p:sp>
          <p:nvSpPr>
            <p:cNvPr id="24602" name="Rectangle 24"/>
            <p:cNvSpPr>
              <a:spLocks noChangeArrowheads="1"/>
            </p:cNvSpPr>
            <p:nvPr/>
          </p:nvSpPr>
          <p:spPr bwMode="auto">
            <a:xfrm>
              <a:off x="2516" y="1921"/>
              <a:ext cx="1042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122 </a:t>
              </a: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134,4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3" name="Rectangle 25"/>
            <p:cNvSpPr>
              <a:spLocks noChangeArrowheads="1"/>
            </p:cNvSpPr>
            <p:nvPr/>
          </p:nvSpPr>
          <p:spPr bwMode="auto">
            <a:xfrm>
              <a:off x="3559" y="1921"/>
              <a:ext cx="769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114 875,8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4" name="Rectangle 26"/>
            <p:cNvSpPr>
              <a:spLocks noChangeArrowheads="1"/>
            </p:cNvSpPr>
            <p:nvPr/>
          </p:nvSpPr>
          <p:spPr bwMode="auto">
            <a:xfrm>
              <a:off x="4330" y="1921"/>
              <a:ext cx="754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94,1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05" name="Rectangle 27"/>
            <p:cNvSpPr>
              <a:spLocks noChangeArrowheads="1"/>
            </p:cNvSpPr>
            <p:nvPr/>
          </p:nvSpPr>
          <p:spPr bwMode="auto">
            <a:xfrm>
              <a:off x="158" y="2155"/>
              <a:ext cx="608" cy="2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0700</a:t>
              </a:r>
            </a:p>
          </p:txBody>
        </p:sp>
        <p:sp>
          <p:nvSpPr>
            <p:cNvPr id="24606" name="Rectangle 28"/>
            <p:cNvSpPr>
              <a:spLocks noChangeArrowheads="1"/>
            </p:cNvSpPr>
            <p:nvPr/>
          </p:nvSpPr>
          <p:spPr bwMode="auto">
            <a:xfrm>
              <a:off x="768" y="2155"/>
              <a:ext cx="1745" cy="2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Образование</a:t>
              </a:r>
            </a:p>
          </p:txBody>
        </p:sp>
        <p:sp>
          <p:nvSpPr>
            <p:cNvPr id="24607" name="Rectangle 29"/>
            <p:cNvSpPr>
              <a:spLocks noChangeArrowheads="1"/>
            </p:cNvSpPr>
            <p:nvPr/>
          </p:nvSpPr>
          <p:spPr bwMode="auto">
            <a:xfrm>
              <a:off x="2516" y="2155"/>
              <a:ext cx="1042" cy="2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6 575,6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8" name="Rectangle 30"/>
            <p:cNvSpPr>
              <a:spLocks noChangeArrowheads="1"/>
            </p:cNvSpPr>
            <p:nvPr/>
          </p:nvSpPr>
          <p:spPr bwMode="auto">
            <a:xfrm>
              <a:off x="3559" y="2155"/>
              <a:ext cx="769" cy="2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6 517,5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09" name="Rectangle 31"/>
            <p:cNvSpPr>
              <a:spLocks noChangeArrowheads="1"/>
            </p:cNvSpPr>
            <p:nvPr/>
          </p:nvSpPr>
          <p:spPr bwMode="auto">
            <a:xfrm>
              <a:off x="4330" y="2155"/>
              <a:ext cx="754" cy="2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99,1</a:t>
              </a:r>
            </a:p>
          </p:txBody>
        </p:sp>
        <p:sp>
          <p:nvSpPr>
            <p:cNvPr id="24610" name="Rectangle 32"/>
            <p:cNvSpPr>
              <a:spLocks noChangeArrowheads="1"/>
            </p:cNvSpPr>
            <p:nvPr/>
          </p:nvSpPr>
          <p:spPr bwMode="auto">
            <a:xfrm>
              <a:off x="158" y="2388"/>
              <a:ext cx="608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0800</a:t>
              </a:r>
            </a:p>
          </p:txBody>
        </p:sp>
        <p:sp>
          <p:nvSpPr>
            <p:cNvPr id="24611" name="Rectangle 33"/>
            <p:cNvSpPr>
              <a:spLocks noChangeArrowheads="1"/>
            </p:cNvSpPr>
            <p:nvPr/>
          </p:nvSpPr>
          <p:spPr bwMode="auto">
            <a:xfrm>
              <a:off x="768" y="2388"/>
              <a:ext cx="1745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Культура, кинематография</a:t>
              </a:r>
            </a:p>
          </p:txBody>
        </p:sp>
        <p:sp>
          <p:nvSpPr>
            <p:cNvPr id="24612" name="Rectangle 34"/>
            <p:cNvSpPr>
              <a:spLocks noChangeArrowheads="1"/>
            </p:cNvSpPr>
            <p:nvPr/>
          </p:nvSpPr>
          <p:spPr bwMode="auto">
            <a:xfrm>
              <a:off x="2516" y="2388"/>
              <a:ext cx="1042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12 462,1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13" name="Rectangle 35"/>
            <p:cNvSpPr>
              <a:spLocks noChangeArrowheads="1"/>
            </p:cNvSpPr>
            <p:nvPr/>
          </p:nvSpPr>
          <p:spPr bwMode="auto">
            <a:xfrm>
              <a:off x="3559" y="2388"/>
              <a:ext cx="769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12 412,0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14" name="Rectangle 36"/>
            <p:cNvSpPr>
              <a:spLocks noChangeArrowheads="1"/>
            </p:cNvSpPr>
            <p:nvPr/>
          </p:nvSpPr>
          <p:spPr bwMode="auto">
            <a:xfrm>
              <a:off x="4330" y="2388"/>
              <a:ext cx="754" cy="2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99,6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15" name="Rectangle 37"/>
            <p:cNvSpPr>
              <a:spLocks noChangeArrowheads="1"/>
            </p:cNvSpPr>
            <p:nvPr/>
          </p:nvSpPr>
          <p:spPr bwMode="auto">
            <a:xfrm>
              <a:off x="158" y="2621"/>
              <a:ext cx="608" cy="2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1000</a:t>
              </a:r>
            </a:p>
          </p:txBody>
        </p:sp>
        <p:sp>
          <p:nvSpPr>
            <p:cNvPr id="24616" name="Rectangle 38"/>
            <p:cNvSpPr>
              <a:spLocks noChangeArrowheads="1"/>
            </p:cNvSpPr>
            <p:nvPr/>
          </p:nvSpPr>
          <p:spPr bwMode="auto">
            <a:xfrm>
              <a:off x="768" y="2621"/>
              <a:ext cx="1745" cy="2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Социальная политика</a:t>
              </a:r>
            </a:p>
          </p:txBody>
        </p:sp>
        <p:sp>
          <p:nvSpPr>
            <p:cNvPr id="24617" name="Rectangle 39"/>
            <p:cNvSpPr>
              <a:spLocks noChangeArrowheads="1"/>
            </p:cNvSpPr>
            <p:nvPr/>
          </p:nvSpPr>
          <p:spPr bwMode="auto">
            <a:xfrm>
              <a:off x="2516" y="2621"/>
              <a:ext cx="1042" cy="2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949,8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18" name="Rectangle 40"/>
            <p:cNvSpPr>
              <a:spLocks noChangeArrowheads="1"/>
            </p:cNvSpPr>
            <p:nvPr/>
          </p:nvSpPr>
          <p:spPr bwMode="auto">
            <a:xfrm>
              <a:off x="3559" y="2621"/>
              <a:ext cx="769" cy="2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933,8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19" name="Rectangle 41"/>
            <p:cNvSpPr>
              <a:spLocks noChangeArrowheads="1"/>
            </p:cNvSpPr>
            <p:nvPr/>
          </p:nvSpPr>
          <p:spPr bwMode="auto">
            <a:xfrm>
              <a:off x="4330" y="2621"/>
              <a:ext cx="754" cy="2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98,3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20" name="Rectangle 42"/>
            <p:cNvSpPr>
              <a:spLocks noChangeArrowheads="1"/>
            </p:cNvSpPr>
            <p:nvPr/>
          </p:nvSpPr>
          <p:spPr bwMode="auto">
            <a:xfrm>
              <a:off x="158" y="2854"/>
              <a:ext cx="608" cy="2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1100</a:t>
              </a:r>
            </a:p>
          </p:txBody>
        </p:sp>
        <p:sp>
          <p:nvSpPr>
            <p:cNvPr id="24621" name="Rectangle 43"/>
            <p:cNvSpPr>
              <a:spLocks noChangeArrowheads="1"/>
            </p:cNvSpPr>
            <p:nvPr/>
          </p:nvSpPr>
          <p:spPr bwMode="auto">
            <a:xfrm>
              <a:off x="768" y="2854"/>
              <a:ext cx="1745" cy="2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Физическая культура и спорт</a:t>
              </a:r>
            </a:p>
          </p:txBody>
        </p:sp>
        <p:sp>
          <p:nvSpPr>
            <p:cNvPr id="24622" name="Rectangle 44"/>
            <p:cNvSpPr>
              <a:spLocks noChangeArrowheads="1"/>
            </p:cNvSpPr>
            <p:nvPr/>
          </p:nvSpPr>
          <p:spPr bwMode="auto">
            <a:xfrm>
              <a:off x="2516" y="2854"/>
              <a:ext cx="1042" cy="2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150,0</a:t>
              </a:r>
            </a:p>
          </p:txBody>
        </p:sp>
        <p:sp>
          <p:nvSpPr>
            <p:cNvPr id="24623" name="Rectangle 45"/>
            <p:cNvSpPr>
              <a:spLocks noChangeArrowheads="1"/>
            </p:cNvSpPr>
            <p:nvPr/>
          </p:nvSpPr>
          <p:spPr bwMode="auto">
            <a:xfrm>
              <a:off x="3561" y="2859"/>
              <a:ext cx="769" cy="2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145,8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24" name="Rectangle 46"/>
            <p:cNvSpPr>
              <a:spLocks noChangeArrowheads="1"/>
            </p:cNvSpPr>
            <p:nvPr/>
          </p:nvSpPr>
          <p:spPr bwMode="auto">
            <a:xfrm>
              <a:off x="4326" y="2849"/>
              <a:ext cx="741" cy="2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97,2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25" name="Rectangle 47"/>
            <p:cNvSpPr>
              <a:spLocks noChangeArrowheads="1"/>
            </p:cNvSpPr>
            <p:nvPr/>
          </p:nvSpPr>
          <p:spPr bwMode="auto">
            <a:xfrm>
              <a:off x="158" y="3088"/>
              <a:ext cx="608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1300</a:t>
              </a:r>
            </a:p>
          </p:txBody>
        </p:sp>
        <p:sp>
          <p:nvSpPr>
            <p:cNvPr id="24626" name="Rectangle 48"/>
            <p:cNvSpPr>
              <a:spLocks noChangeArrowheads="1"/>
            </p:cNvSpPr>
            <p:nvPr/>
          </p:nvSpPr>
          <p:spPr bwMode="auto">
            <a:xfrm>
              <a:off x="768" y="3088"/>
              <a:ext cx="1745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>
                  <a:solidFill>
                    <a:schemeClr val="accent4">
                      <a:lumMod val="50000"/>
                    </a:schemeClr>
                  </a:solidFill>
                  <a:latin typeface="Georgia" pitchFamily="18" charset="0"/>
                </a:rPr>
                <a:t>Обслуживание  государственного и муниципального долга</a:t>
              </a:r>
            </a:p>
          </p:txBody>
        </p:sp>
        <p:sp>
          <p:nvSpPr>
            <p:cNvPr id="24627" name="Rectangle 49"/>
            <p:cNvSpPr>
              <a:spLocks noChangeArrowheads="1"/>
            </p:cNvSpPr>
            <p:nvPr/>
          </p:nvSpPr>
          <p:spPr bwMode="auto">
            <a:xfrm>
              <a:off x="2516" y="3088"/>
              <a:ext cx="1042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5,0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28" name="Rectangle 50"/>
            <p:cNvSpPr>
              <a:spLocks noChangeArrowheads="1"/>
            </p:cNvSpPr>
            <p:nvPr/>
          </p:nvSpPr>
          <p:spPr bwMode="auto">
            <a:xfrm>
              <a:off x="3559" y="3088"/>
              <a:ext cx="769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5,0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29" name="Rectangle 51"/>
            <p:cNvSpPr>
              <a:spLocks noChangeArrowheads="1"/>
            </p:cNvSpPr>
            <p:nvPr/>
          </p:nvSpPr>
          <p:spPr bwMode="auto">
            <a:xfrm>
              <a:off x="4343" y="3094"/>
              <a:ext cx="741" cy="2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100,0</a:t>
              </a:r>
              <a:endParaRPr lang="ru-RU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30" name="Rectangle 52"/>
            <p:cNvSpPr>
              <a:spLocks noChangeArrowheads="1"/>
            </p:cNvSpPr>
            <p:nvPr/>
          </p:nvSpPr>
          <p:spPr bwMode="auto">
            <a:xfrm>
              <a:off x="158" y="3376"/>
              <a:ext cx="608" cy="2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24631" name="Rectangle 53"/>
            <p:cNvSpPr>
              <a:spLocks noChangeArrowheads="1"/>
            </p:cNvSpPr>
            <p:nvPr/>
          </p:nvSpPr>
          <p:spPr bwMode="auto">
            <a:xfrm>
              <a:off x="768" y="3376"/>
              <a:ext cx="1868" cy="2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>
                  <a:solidFill>
                    <a:schemeClr val="accent3">
                      <a:lumMod val="50000"/>
                    </a:schemeClr>
                  </a:solidFill>
                  <a:latin typeface="Georgia" pitchFamily="18" charset="0"/>
                </a:rPr>
                <a:t>РАСХОДЫ БЮДЖЕТА – ВСЕГО:</a:t>
              </a:r>
            </a:p>
          </p:txBody>
        </p:sp>
        <p:sp>
          <p:nvSpPr>
            <p:cNvPr id="24632" name="Rectangle 54"/>
            <p:cNvSpPr>
              <a:spLocks noChangeArrowheads="1"/>
            </p:cNvSpPr>
            <p:nvPr/>
          </p:nvSpPr>
          <p:spPr bwMode="auto">
            <a:xfrm>
              <a:off x="2516" y="3376"/>
              <a:ext cx="1042" cy="2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183 </a:t>
              </a:r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682,5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ru-RU" sz="1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33" name="Rectangle 55"/>
            <p:cNvSpPr>
              <a:spLocks noChangeArrowheads="1"/>
            </p:cNvSpPr>
            <p:nvPr/>
          </p:nvSpPr>
          <p:spPr bwMode="auto">
            <a:xfrm>
              <a:off x="3526" y="3379"/>
              <a:ext cx="810" cy="2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175 658,1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634" name="Rectangle 56"/>
            <p:cNvSpPr>
              <a:spLocks noChangeArrowheads="1"/>
            </p:cNvSpPr>
            <p:nvPr/>
          </p:nvSpPr>
          <p:spPr bwMode="auto">
            <a:xfrm>
              <a:off x="4312" y="3379"/>
              <a:ext cx="786" cy="2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 b="1" dirty="0" smtClean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95,6</a:t>
              </a:r>
              <a:endPara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35" name="Line 57"/>
            <p:cNvSpPr>
              <a:spLocks noChangeShapeType="1"/>
            </p:cNvSpPr>
            <p:nvPr/>
          </p:nvSpPr>
          <p:spPr bwMode="auto">
            <a:xfrm>
              <a:off x="768" y="802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36" name="Line 58"/>
            <p:cNvSpPr>
              <a:spLocks noChangeShapeType="1"/>
            </p:cNvSpPr>
            <p:nvPr/>
          </p:nvSpPr>
          <p:spPr bwMode="auto">
            <a:xfrm>
              <a:off x="2636" y="802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37" name="Line 59"/>
            <p:cNvSpPr>
              <a:spLocks noChangeShapeType="1"/>
            </p:cNvSpPr>
            <p:nvPr/>
          </p:nvSpPr>
          <p:spPr bwMode="auto">
            <a:xfrm>
              <a:off x="3559" y="799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38" name="Line 60"/>
            <p:cNvSpPr>
              <a:spLocks noChangeShapeType="1"/>
            </p:cNvSpPr>
            <p:nvPr/>
          </p:nvSpPr>
          <p:spPr bwMode="auto">
            <a:xfrm>
              <a:off x="4330" y="799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0" name="Line 62"/>
            <p:cNvSpPr>
              <a:spLocks noChangeShapeType="1"/>
            </p:cNvSpPr>
            <p:nvPr/>
          </p:nvSpPr>
          <p:spPr bwMode="auto">
            <a:xfrm>
              <a:off x="158" y="1346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1" name="Line 63"/>
            <p:cNvSpPr>
              <a:spLocks noChangeShapeType="1"/>
            </p:cNvSpPr>
            <p:nvPr/>
          </p:nvSpPr>
          <p:spPr bwMode="auto">
            <a:xfrm>
              <a:off x="158" y="1633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2" name="Line 64"/>
            <p:cNvSpPr>
              <a:spLocks noChangeShapeType="1"/>
            </p:cNvSpPr>
            <p:nvPr/>
          </p:nvSpPr>
          <p:spPr bwMode="auto">
            <a:xfrm>
              <a:off x="158" y="1921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3" name="Line 65"/>
            <p:cNvSpPr>
              <a:spLocks noChangeShapeType="1"/>
            </p:cNvSpPr>
            <p:nvPr/>
          </p:nvSpPr>
          <p:spPr bwMode="auto">
            <a:xfrm>
              <a:off x="88" y="2155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4" name="Line 66"/>
            <p:cNvSpPr>
              <a:spLocks noChangeShapeType="1"/>
            </p:cNvSpPr>
            <p:nvPr/>
          </p:nvSpPr>
          <p:spPr bwMode="auto">
            <a:xfrm>
              <a:off x="158" y="2388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5" name="Line 67"/>
            <p:cNvSpPr>
              <a:spLocks noChangeShapeType="1"/>
            </p:cNvSpPr>
            <p:nvPr/>
          </p:nvSpPr>
          <p:spPr bwMode="auto">
            <a:xfrm>
              <a:off x="158" y="2621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6" name="Line 68"/>
            <p:cNvSpPr>
              <a:spLocks noChangeShapeType="1"/>
            </p:cNvSpPr>
            <p:nvPr/>
          </p:nvSpPr>
          <p:spPr bwMode="auto">
            <a:xfrm>
              <a:off x="158" y="2854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7" name="Line 69"/>
            <p:cNvSpPr>
              <a:spLocks noChangeShapeType="1"/>
            </p:cNvSpPr>
            <p:nvPr/>
          </p:nvSpPr>
          <p:spPr bwMode="auto">
            <a:xfrm>
              <a:off x="158" y="3088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8" name="Line 70"/>
            <p:cNvSpPr>
              <a:spLocks noChangeShapeType="1"/>
            </p:cNvSpPr>
            <p:nvPr/>
          </p:nvSpPr>
          <p:spPr bwMode="auto">
            <a:xfrm>
              <a:off x="158" y="3379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49" name="Line 71"/>
            <p:cNvSpPr>
              <a:spLocks noChangeShapeType="1"/>
            </p:cNvSpPr>
            <p:nvPr/>
          </p:nvSpPr>
          <p:spPr bwMode="auto">
            <a:xfrm>
              <a:off x="158" y="799"/>
              <a:ext cx="0" cy="2808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50" name="Line 72"/>
            <p:cNvSpPr>
              <a:spLocks noChangeShapeType="1"/>
            </p:cNvSpPr>
            <p:nvPr/>
          </p:nvSpPr>
          <p:spPr bwMode="auto">
            <a:xfrm flipH="1">
              <a:off x="5084" y="802"/>
              <a:ext cx="0" cy="2793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652" name="Line 74"/>
            <p:cNvSpPr>
              <a:spLocks noChangeShapeType="1"/>
            </p:cNvSpPr>
            <p:nvPr/>
          </p:nvSpPr>
          <p:spPr bwMode="auto">
            <a:xfrm>
              <a:off x="158" y="3609"/>
              <a:ext cx="4850" cy="0"/>
            </a:xfrm>
            <a:prstGeom prst="line">
              <a:avLst/>
            </a:prstGeom>
            <a:noFill/>
            <a:ln w="1260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2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1043608" y="126397"/>
            <a:ext cx="7856302" cy="8401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Исполнение бюджета по расходам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2258" y="142852"/>
            <a:ext cx="802423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35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Расходы бюджета Новопокровского сельского поселения Новопокровского района за </a:t>
            </a:r>
            <a:r>
              <a:rPr lang="ru-RU" sz="235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2023 </a:t>
            </a:r>
            <a:r>
              <a:rPr lang="ru-RU" sz="235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85182224"/>
              </p:ext>
            </p:extLst>
          </p:nvPr>
        </p:nvGraphicFramePr>
        <p:xfrm>
          <a:off x="332182" y="1189582"/>
          <a:ext cx="8232576" cy="571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97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AutoShape 10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08" name="AutoShape 12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09" name="AutoShape 14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0" name="AutoShape 16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1" name="AutoShape 18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2" name="AutoShape 20" descr="Картинки по запросу раскрытая книга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4" name="AutoShape 29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222375" y="92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5" name="AutoShape 31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374775" y="1074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6" name="AutoShape 33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527175" y="122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7" name="AutoShape 35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679575" y="1379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8" name="AutoShape 37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1831975" y="1531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5619" name="AutoShape 39" descr="Картинки по запросу человечек и бюджет"/>
          <p:cNvSpPr>
            <a:spLocks noChangeAspect="1" noChangeArrowheads="1"/>
          </p:cNvSpPr>
          <p:nvPr/>
        </p:nvSpPr>
        <p:spPr bwMode="auto">
          <a:xfrm>
            <a:off x="4071934" y="400050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74777" y="160340"/>
            <a:ext cx="7013649" cy="8455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Расходы бюджета за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2023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год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00336" y="4374141"/>
            <a:ext cx="3871664" cy="16097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92AA4C">
                    <a:lumMod val="50000"/>
                  </a:srgbClr>
                </a:solidFill>
                <a:latin typeface="Georgia" panose="02040502050405020303" pitchFamily="18" charset="0"/>
                <a:cs typeface="Times New Roman" pitchFamily="18" charset="0"/>
              </a:rPr>
              <a:t>На реализацию муниципальных программ </a:t>
            </a:r>
            <a:r>
              <a:rPr lang="ru-RU" b="1" dirty="0" smtClean="0">
                <a:solidFill>
                  <a:srgbClr val="A53010">
                    <a:lumMod val="75000"/>
                  </a:srgbClr>
                </a:solidFill>
                <a:latin typeface="Georgia" panose="02040502050405020303" pitchFamily="18" charset="0"/>
                <a:cs typeface="Arial" charset="0"/>
              </a:rPr>
              <a:t>83,5% </a:t>
            </a:r>
            <a:endParaRPr lang="ru-RU" b="1" dirty="0">
              <a:solidFill>
                <a:srgbClr val="A53010">
                  <a:lumMod val="75000"/>
                </a:srgbClr>
              </a:solidFill>
              <a:latin typeface="Georgia" panose="02040502050405020303" pitchFamily="18" charset="0"/>
              <a:cs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146 623,7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тыс. рублей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32040" y="4399708"/>
            <a:ext cx="3744416" cy="1584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Непрограммные мероприятия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A53010">
                    <a:lumMod val="75000"/>
                  </a:srgbClr>
                </a:solidFill>
                <a:latin typeface="Georgia" panose="02040502050405020303" pitchFamily="18" charset="0"/>
                <a:cs typeface="Times New Roman" pitchFamily="18" charset="0"/>
              </a:rPr>
              <a:t>16,5%</a:t>
            </a:r>
            <a:endParaRPr lang="ru-RU" b="1" dirty="0">
              <a:solidFill>
                <a:srgbClr val="A53010">
                  <a:lumMod val="75000"/>
                </a:srgbClr>
              </a:solidFill>
              <a:latin typeface="Georgia" panose="02040502050405020303" pitchFamily="18" charset="0"/>
              <a:cs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29 034,4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тыс. рублей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cs typeface="Arial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22375" y="1531938"/>
            <a:ext cx="6950025" cy="182505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Программные</a:t>
            </a:r>
          </a:p>
          <a:p>
            <a:pPr algn="ctr"/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 </a:t>
            </a:r>
            <a:r>
              <a:rPr lang="ru-RU" sz="36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непрограммные расходы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7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91624"/>
              </p:ext>
            </p:extLst>
          </p:nvPr>
        </p:nvGraphicFramePr>
        <p:xfrm>
          <a:off x="467544" y="692696"/>
          <a:ext cx="8537303" cy="6330640"/>
        </p:xfrm>
        <a:graphic>
          <a:graphicData uri="http://schemas.openxmlformats.org/drawingml/2006/table">
            <a:tbl>
              <a:tblPr/>
              <a:tblGrid>
                <a:gridCol w="5832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2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82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бюджетные назначения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Кассовое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4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Новопокровского сельского поселения Новопокровского района «Развитие сети автомобильных дорог Новопокровского сельского поселения».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9 613,9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9 435,6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Новопокровского района«Обеспечение безопасности населения»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482,8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466,4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Новопокровского района «Развитие культуры»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14 062,4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13 997,1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 Новопокровского района «Молодежь Новопокровского сельского поселения»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6 575,6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6 517,5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 Новопокровского района «Развитие топливно-энергетического комплекса»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10 290,0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9 765,7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 Новопокровского района «Развитие жилищно-коммунального хозяйства»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111 844,3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105 110,1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Муниципальная программа Новопокровского сельского поселения  Новопокровского района «Информационное освещение»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297,2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 Новопокровского района «Формирование современной городской среды»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Новопокровского сельского поселения Новопокровского района «Казачество Новопокровского сельского поселения»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78,4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77,2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94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Новопокровского сельского поселения  Новопокровского района «О развитии субъектов малого бизнеса Новопокровского сельского поселения»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1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Новопокровского сельского поселения Новопокровского района «Социальная поддержка граждан»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949,8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933,8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108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Итого: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154 342,2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146 623,7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95,0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28" marR="34328" marT="34328" marB="343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3568" y="130339"/>
            <a:ext cx="8712968" cy="341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Исполнение программной части бюджета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8108" y="6606607"/>
            <a:ext cx="5904656" cy="18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5856" y="951804"/>
            <a:ext cx="5328592" cy="237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541702"/>
            <a:ext cx="388843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59632" y="171428"/>
            <a:ext cx="6912768" cy="6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Благоустройство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105984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1200" dirty="0">
                <a:solidFill>
                  <a:srgbClr val="7E6BC9">
                    <a:lumMod val="50000"/>
                  </a:srgbClr>
                </a:solidFill>
              </a:rPr>
              <a:t>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02819" y="1001514"/>
            <a:ext cx="4535697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работы по ремонту тротуара по ул. Почтовой (282 м.) 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вдоль территории нового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храма, соединив тротуар с площадкой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возле ЦВР при этом расширив её и соединив с остановкой для автобусов.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Силами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МУ Перспектива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залит бетоном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дорожки по пер.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Комсомольскому,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магазинами Победа и Степ.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Также забетонированы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изношенные подходы к пешеходному мосту по ул. Колхозной через ручей впадающий в Ею в районе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№2. При этом специалисты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МУП «Водоканал»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сварочные работы на самом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мостике,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усилив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была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подготовлена территория для парковочных мест около рынка: раскорчевана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обнесена с трёх сторон забором, оконтурена дорожным бордюром, засыпана ГПС, спланирована и уплотнена дорожным катком. </a:t>
            </a:r>
          </a:p>
          <a:p>
            <a:pPr algn="just"/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59" y="1001514"/>
            <a:ext cx="3264449" cy="18362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05" y="2903047"/>
            <a:ext cx="3264449" cy="18362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16" y="4595018"/>
            <a:ext cx="1960922" cy="21732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559" y="4837444"/>
            <a:ext cx="3241695" cy="18252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999" y="4595018"/>
            <a:ext cx="1945386" cy="217133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069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5856" y="951804"/>
            <a:ext cx="5328592" cy="237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541702"/>
            <a:ext cx="388843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59632" y="171428"/>
            <a:ext cx="6912768" cy="6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Благоустройство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128484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1200" dirty="0">
                <a:solidFill>
                  <a:srgbClr val="7E6BC9">
                    <a:lumMod val="50000"/>
                  </a:srgbClr>
                </a:solidFill>
              </a:rPr>
              <a:t>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99991" y="1189685"/>
            <a:ext cx="41830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Отреставрирована стела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въезде в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станицу. Её облицевали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светлым камнем, заменили надписи, герб поселения, добавили приветствие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«Добро пожаловать»,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площадку перед стелой замостили плиткой, установили подсветку. Теперь стела является красивой визитной карточкой станицы.</a:t>
            </a:r>
          </a:p>
          <a:p>
            <a:pPr indent="457200" algn="just"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Провели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обновлению бюстов на Аллее героев. </a:t>
            </a:r>
          </a:p>
          <a:p>
            <a:pPr indent="457200"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лагодаря директору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художественной школы Борисовой Елене Леонтьевне и учителю Дроздову Виктору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Николаевичу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покрасили казака и казачку в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Парке культуры и отдыха.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BABC945-75DC-4816-B9D2-5376EA3DA2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" b="12670"/>
          <a:stretch/>
        </p:blipFill>
        <p:spPr>
          <a:xfrm>
            <a:off x="974236" y="2921019"/>
            <a:ext cx="3165683" cy="1779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59" y="4858724"/>
            <a:ext cx="3146438" cy="1769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245" y="4409799"/>
            <a:ext cx="3944526" cy="22187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235" y="974549"/>
            <a:ext cx="3165683" cy="178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7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5856" y="951804"/>
            <a:ext cx="5328592" cy="237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541702"/>
            <a:ext cx="388843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59632" y="172197"/>
            <a:ext cx="6912768" cy="6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Благоустройство. Освещение.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105984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Самый светлый вопрос в теме благоустройства - монтаж новых линий уличного освещения. Ежегодно, улица за улицей ведётся планомерная борьба с темнотой.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проделан значительный объём работы.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Протянуто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6420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нового кабеля, установлено 126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светильников.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Светлыми в этом году стали переулки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и Ремонтный,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улицы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Восточная, Заводская (дворы МКД), Карякина, Некрасова,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М.Горького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Промышленная, Северная, Колхозная.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91" y="1090180"/>
            <a:ext cx="3137822" cy="17650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84" y="2995175"/>
            <a:ext cx="3137822" cy="17650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152" y="3324882"/>
            <a:ext cx="2208159" cy="24990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779" y="4365104"/>
            <a:ext cx="2115303" cy="23491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40" y="4873003"/>
            <a:ext cx="3126974" cy="17589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324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5856" y="951804"/>
            <a:ext cx="5328592" cy="237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541702"/>
            <a:ext cx="388843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sz="1200" dirty="0">
              <a:solidFill>
                <a:srgbClr val="7E6BC9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23628" y="190538"/>
            <a:ext cx="7560840" cy="6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Благоустройство. Озеленение.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236048"/>
            <a:ext cx="437423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 smtClean="0">
                <a:solidFill>
                  <a:srgbClr val="7E6BC9">
                    <a:lumMod val="50000"/>
                  </a:srgbClr>
                </a:solidFill>
                <a:latin typeface="Times New Roman" panose="02020603050405020304" pitchFamily="18" charset="0"/>
              </a:rPr>
              <a:t>     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Администрацией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Новопокровского сельского поселения серьёзное внимание уделяется вопросам озеленения станицы, так в рамках весеннего и осеннего дней древонасаждения организованы работы по озеленению улиц станицы. 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рамках осеннего древонасаждения, совместно с руководителями ТОС, на подведомственных им участках, было высажено  160 саженцев фруктовых и лиственных деревьев.</a:t>
            </a:r>
          </a:p>
          <a:p>
            <a:pPr lvl="0"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парке «30 лет Победы» высажено более 50 сосен.</a:t>
            </a:r>
          </a:p>
          <a:p>
            <a:pPr lvl="0"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Кроме этого проводится большая работа по опиловке аварийных и сухостойных деревьев, представляющих опасность инженерным коммуникациям. 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674" y="1434401"/>
            <a:ext cx="3024336" cy="17055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68" y="4158812"/>
            <a:ext cx="2268252" cy="25472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242" y="4176511"/>
            <a:ext cx="2245084" cy="25118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277" y="3283377"/>
            <a:ext cx="3010191" cy="16915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679" y="5032279"/>
            <a:ext cx="2978585" cy="16737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037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88640"/>
            <a:ext cx="81369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000" b="1" dirty="0">
                <a:solidFill>
                  <a:srgbClr val="DE7E1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Благоустройство. </a:t>
            </a:r>
            <a:r>
              <a:rPr lang="ru-RU" sz="3000" b="1" dirty="0" smtClean="0">
                <a:solidFill>
                  <a:srgbClr val="DE7E1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Детские площадки.</a:t>
            </a:r>
            <a:endParaRPr lang="ru-RU" sz="3000" b="1" dirty="0">
              <a:solidFill>
                <a:srgbClr val="DE7E1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993491-EAA2-4DAB-89D0-646DA641BB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/>
          <a:stretch/>
        </p:blipFill>
        <p:spPr>
          <a:xfrm>
            <a:off x="683571" y="1124744"/>
            <a:ext cx="3024335" cy="16993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29AB9A-3368-4B7D-A2B9-A59372784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7" y="2996952"/>
            <a:ext cx="3024334" cy="17011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4822786"/>
            <a:ext cx="3069032" cy="17263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355976" y="1340768"/>
            <a:ext cx="4464496" cy="27363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2023 году были установлены новые детские площадки по ул. Советской, ул. Южной и пер. Солнечному.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пер. Солнечном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начало детскому городку положили наши неравнодушные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жители 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семьи Филимоновых 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Белых. Первые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элементы они установили самостоятельно и попросили добавить ещё несколько.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Площадку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открыли в праздничной обстановке, с музыкой 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играми,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организованными специалистами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Новопокровского Дома культуры.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4845524"/>
            <a:ext cx="3092431" cy="173949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90006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5856" y="951804"/>
            <a:ext cx="5328592" cy="237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7E6BC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541702"/>
            <a:ext cx="388843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7E6BC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23628" y="190538"/>
            <a:ext cx="7560840" cy="6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DE7E1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Дорожное хозяйство (Дорожный фонд)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1591759"/>
            <a:ext cx="77768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В </a:t>
            </a:r>
            <a:r>
              <a:rPr lang="ru-RU" sz="1250" dirty="0">
                <a:solidFill>
                  <a:srgbClr val="002060"/>
                </a:solidFill>
                <a:latin typeface="Times New Roman" panose="02020603050405020304" pitchFamily="18" charset="0"/>
              </a:rPr>
              <a:t>целях повышения безопасности дорожного движения, в  весенний и осенний период проведены работы по нанесению дорожной разметки на дорогах и парковочных местах </a:t>
            </a:r>
            <a:r>
              <a:rPr lang="ru-RU" sz="12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станицы </a:t>
            </a:r>
            <a:r>
              <a:rPr lang="ru-RU" sz="1250" dirty="0">
                <a:solidFill>
                  <a:srgbClr val="002060"/>
                </a:solidFill>
                <a:latin typeface="Times New Roman" panose="02020603050405020304" pitchFamily="18" charset="0"/>
              </a:rPr>
              <a:t>Новопокровской.</a:t>
            </a:r>
          </a:p>
          <a:p>
            <a:pPr lvl="0" algn="just"/>
            <a:r>
              <a:rPr lang="ru-RU" sz="12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Весной </a:t>
            </a:r>
            <a:r>
              <a:rPr lang="ru-RU" sz="1250" dirty="0">
                <a:solidFill>
                  <a:srgbClr val="002060"/>
                </a:solidFill>
                <a:latin typeface="Times New Roman" panose="02020603050405020304" pitchFamily="18" charset="0"/>
              </a:rPr>
              <a:t>на проблемных участках асфальтированных дорог проведён ямочный ремонт силами МУ «Перспектива».</a:t>
            </a:r>
          </a:p>
          <a:p>
            <a:pPr lvl="0" algn="just"/>
            <a:r>
              <a:rPr lang="ru-RU" sz="125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2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ru-RU" sz="12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 </a:t>
            </a:r>
            <a:r>
              <a:rPr lang="ru-RU" sz="1250" dirty="0">
                <a:solidFill>
                  <a:srgbClr val="002060"/>
                </a:solidFill>
                <a:latin typeface="Times New Roman" panose="02020603050405020304" pitchFamily="18" charset="0"/>
              </a:rPr>
              <a:t>сентябре месяце повели ремонт моста на подъездной дороге к пер. Дальнему. </a:t>
            </a:r>
          </a:p>
          <a:p>
            <a:pPr lvl="0" algn="just"/>
            <a:r>
              <a:rPr lang="ru-RU" sz="1250" dirty="0">
                <a:solidFill>
                  <a:srgbClr val="002060"/>
                </a:solidFill>
                <a:latin typeface="Times New Roman" panose="02020603050405020304" pitchFamily="18" charset="0"/>
              </a:rPr>
              <a:t>На перекрёстке Заречной – Суворова установлено панорамное зеркало, на ул. Почтовой установлена новая автобусная остановка.</a:t>
            </a:r>
          </a:p>
          <a:p>
            <a:pPr lvl="0" algn="just"/>
            <a:r>
              <a:rPr lang="ru-RU" sz="12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ru-RU" sz="12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 </a:t>
            </a:r>
            <a:r>
              <a:rPr lang="ru-RU" sz="1250" dirty="0">
                <a:solidFill>
                  <a:srgbClr val="002060"/>
                </a:solidFill>
                <a:latin typeface="Times New Roman" panose="02020603050405020304" pitchFamily="18" charset="0"/>
              </a:rPr>
              <a:t>весенне-летний период 2023 года проведены работы по ремонту гравийных дорог. Для этих целей проведена закупка гравийно-песчаной смеси (далее ГПС) в объеме 2000 м3. Частично отсыпано (проблемные участки) и </a:t>
            </a:r>
            <a:r>
              <a:rPr lang="ru-RU" sz="125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прогрейдированы</a:t>
            </a:r>
            <a:r>
              <a:rPr lang="ru-RU" sz="1250" dirty="0">
                <a:solidFill>
                  <a:srgbClr val="002060"/>
                </a:solidFill>
                <a:latin typeface="Times New Roman" panose="02020603050405020304" pitchFamily="18" charset="0"/>
              </a:rPr>
              <a:t> гравийные дороги станицы. Также по многочисленным просьбам жителей были капитально нарезаны и отсыпаны ГПС участки дорог на улице Пролетарской и ул. Колхозной. </a:t>
            </a:r>
          </a:p>
          <a:p>
            <a:pPr lvl="0" algn="just"/>
            <a:r>
              <a:rPr lang="ru-RU" sz="12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</a:t>
            </a:r>
            <a:r>
              <a:rPr lang="ru-RU" sz="12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 </a:t>
            </a:r>
            <a:r>
              <a:rPr lang="ru-RU" sz="1250" dirty="0">
                <a:solidFill>
                  <a:srgbClr val="002060"/>
                </a:solidFill>
                <a:latin typeface="Times New Roman" panose="02020603050405020304" pitchFamily="18" charset="0"/>
              </a:rPr>
              <a:t>отчетном периоде в целях повышения безопасности дорожного движения  были устроены искусственные неровности на ул. Первенцева в районе ГИБДД и ул. Первомайской в районе кафе Емеля, с установкой соответствующих дорожных знаков.</a:t>
            </a:r>
          </a:p>
          <a:p>
            <a:pPr lvl="0" algn="just"/>
            <a:r>
              <a:rPr lang="ru-RU" sz="125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2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ru-RU" sz="125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Разработана </a:t>
            </a:r>
            <a:r>
              <a:rPr lang="ru-RU" sz="1250" dirty="0">
                <a:solidFill>
                  <a:srgbClr val="002060"/>
                </a:solidFill>
                <a:latin typeface="Times New Roman" panose="02020603050405020304" pitchFamily="18" charset="0"/>
              </a:rPr>
              <a:t>проектно-сметная документация на капитальный ремонт переулка Зелёного, после чего получено положительное заключение экспертизы.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1533" y="951804"/>
            <a:ext cx="7560840" cy="5436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92AA4C">
                    <a:lumMod val="50000"/>
                  </a:srgbClr>
                </a:solidFill>
                <a:latin typeface="Georgia" panose="02040502050405020303" pitchFamily="18" charset="0"/>
                <a:ea typeface="+mj-ea"/>
                <a:cs typeface="+mj-cs"/>
              </a:rPr>
              <a:t>Объем дорожного фонда в 2023 году составил 9 613,9 тыс. рублей,</a:t>
            </a:r>
            <a:br>
              <a:rPr lang="ru-RU" sz="1500" b="1" dirty="0">
                <a:solidFill>
                  <a:srgbClr val="92AA4C">
                    <a:lumMod val="50000"/>
                  </a:srgbClr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1500" b="1" dirty="0">
                <a:solidFill>
                  <a:srgbClr val="92AA4C">
                    <a:lumMod val="50000"/>
                  </a:srgbClr>
                </a:solidFill>
                <a:latin typeface="Georgia" panose="02040502050405020303" pitchFamily="18" charset="0"/>
                <a:ea typeface="+mj-ea"/>
                <a:cs typeface="+mj-cs"/>
              </a:rPr>
              <a:t>из них освоено 9 435,6 тыс. рублей.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50" y="4793037"/>
            <a:ext cx="3024336" cy="17028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805830"/>
            <a:ext cx="2984530" cy="16773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871901" y="4671285"/>
            <a:ext cx="1740511" cy="19463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9697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8" y="285730"/>
            <a:ext cx="7499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  <a:ea typeface="Arial Unicode MS" pitchFamily="34" charset="-128"/>
                <a:cs typeface="Arial Unicode MS" pitchFamily="34" charset="-128"/>
              </a:rPr>
              <a:t>Уважаемые жители Новопокровского сельского поселения 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07731" y="1268760"/>
            <a:ext cx="4276389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Представляем вашему вниманию основные показатели исполнения бюджета Новопокровского сельского поселения Новопокровского района за 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год.  </a:t>
            </a:r>
          </a:p>
          <a:p>
            <a:pPr indent="457200"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что делается на территории Новопокровского сельского поселения возможно благодаря тому, что мы ежегодно выполняем намеченный план по доходам бюджета поселения, а также грамотному расходованию финансов. </a:t>
            </a:r>
          </a:p>
          <a:p>
            <a:pPr indent="457200" algn="just"/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своевременно и в полном объеме обеспечены все обязательства перед жителями, а также продолжена работа по повышению эффективности использования средств</a:t>
            </a:r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264" y="5657673"/>
            <a:ext cx="87868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Глава </a:t>
            </a:r>
          </a:p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Новопокровского сельского поселения</a:t>
            </a:r>
          </a:p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Новопокровского района                                                                                 А.А. Богданов</a:t>
            </a:r>
          </a:p>
          <a:p>
            <a:pPr algn="r"/>
            <a:endParaRPr lang="ru-RU" sz="1600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94177"/>
            <a:ext cx="4355976" cy="290398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83568" y="4725144"/>
            <a:ext cx="8122407" cy="12841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ru-RU" sz="1500" b="1" dirty="0">
                <a:solidFill>
                  <a:srgbClr val="E3EAC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Ставший уже традиционным программный формат бюджета позволяет четко отследить, куда направлены ресурсы и какой это дало результат. </a:t>
            </a:r>
          </a:p>
          <a:p>
            <a:pPr lvl="0" indent="457200" algn="just"/>
            <a:r>
              <a:rPr lang="ru-RU" sz="1500" b="1" dirty="0">
                <a:solidFill>
                  <a:srgbClr val="E3EAC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Надеюсь, представленные сведения будут для вас полезны и помогут разобраться в вопросах управления финансами Новопокровского сельского поселения Новопокровского района.</a:t>
            </a:r>
          </a:p>
        </p:txBody>
      </p:sp>
    </p:spTree>
    <p:extLst>
      <p:ext uri="{BB962C8B-B14F-4D97-AF65-F5344CB8AC3E}">
        <p14:creationId xmlns:p14="http://schemas.microsoft.com/office/powerpoint/2010/main" val="31384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47864" y="1412776"/>
            <a:ext cx="5328592" cy="3477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accent5">
                    <a:lumMod val="50000"/>
                  </a:schemeClr>
                </a:solidFill>
              </a:rPr>
              <a:t>     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году, благодаря председателю Совета МО Новопокровский район Пащенко Александру Алексеевичу в рамках </a:t>
            </a:r>
            <a:r>
              <a:rPr lang="ru-RU" sz="13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-частного партнерства была проведена совместная работа по устройству пешеходной дорожки по улице Колхозной, где было залито более 686 </a:t>
            </a:r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метров. Администрацией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предоставлены все необходимые </a:t>
            </a:r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ГПС, </a:t>
            </a:r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армированная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сетка и доски для опалубки, а бригада рабочих, организованная Александром </a:t>
            </a:r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Алексеевичем,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все необходимые работы. </a:t>
            </a:r>
            <a:endParaRPr lang="ru-RU" sz="13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Также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проведена работа по асфальтированию участка улицы Колхозной до магазина </a:t>
            </a:r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«Апельсин»,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работы по подготовке основания: была завезена и спланирована грейдером </a:t>
            </a:r>
            <a:r>
              <a:rPr lang="ru-RU" sz="13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гравийно</a:t>
            </a:r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песчаная смесь, а Александр Алексеевич за свой счёт провёл работы по </a:t>
            </a:r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асфальтированию.</a:t>
            </a:r>
          </a:p>
          <a:p>
            <a:pPr algn="just"/>
            <a:r>
              <a:rPr lang="ru-RU" sz="1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Это </a:t>
            </a:r>
            <a:r>
              <a:rPr lang="ru-RU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весьма существенное достижение для станицы Новопокровской, так как в настоящее время программы по асфальтированию гравийных дорог в крае отсутствуют.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4257" y="4541702"/>
            <a:ext cx="4159793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8" y="167651"/>
            <a:ext cx="7992888" cy="9592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Муниципально</a:t>
            </a: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-частное партнерство в поселении.</a:t>
            </a:r>
            <a:endParaRPr lang="ru-RU" sz="3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19" y="3114231"/>
            <a:ext cx="2933894" cy="16561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731" y="4889892"/>
            <a:ext cx="3132348" cy="17650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159" y="4889892"/>
            <a:ext cx="3130265" cy="17607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19" y="1411928"/>
            <a:ext cx="2915441" cy="16399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775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142852"/>
            <a:ext cx="7964388" cy="1214446"/>
          </a:xfrm>
          <a:prstGeom prst="rect">
            <a:avLst/>
          </a:prstGeom>
          <a:noFill/>
          <a:ln w="38100">
            <a:noFill/>
          </a:ln>
        </p:spPr>
        <p:txBody>
          <a:bodyPr anchor="ctr" anchorCtr="0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Структура финансового обеспечения</a:t>
            </a:r>
          </a:p>
          <a:p>
            <a:pPr algn="ctr">
              <a:spcBef>
                <a:spcPct val="0"/>
              </a:spcBef>
            </a:pP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 муниципальных учреждений в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 2023 году</a:t>
            </a:r>
            <a:endParaRPr lang="ru-RU" sz="2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69649182"/>
              </p:ext>
            </p:extLst>
          </p:nvPr>
        </p:nvGraphicFramePr>
        <p:xfrm>
          <a:off x="571472" y="1357298"/>
          <a:ext cx="8393016" cy="5089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88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1" name="Text Box 6"/>
          <p:cNvSpPr txBox="1">
            <a:spLocks noChangeArrowheads="1"/>
          </p:cNvSpPr>
          <p:nvPr/>
        </p:nvSpPr>
        <p:spPr bwMode="auto">
          <a:xfrm>
            <a:off x="-1000164" y="5786455"/>
            <a:ext cx="2800350" cy="189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itchFamily="18" charset="0"/>
              <a:ea typeface="Microsoft YaHei" pitchFamily="34" charset="-122"/>
              <a:cs typeface="+mn-cs"/>
            </a:endParaRPr>
          </a:p>
        </p:txBody>
      </p:sp>
      <p:sp>
        <p:nvSpPr>
          <p:cNvPr id="28" name="Багетная рамка 27"/>
          <p:cNvSpPr/>
          <p:nvPr/>
        </p:nvSpPr>
        <p:spPr bwMode="auto">
          <a:xfrm>
            <a:off x="755576" y="1922158"/>
            <a:ext cx="2732664" cy="1048222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Краевой бюджет</a:t>
            </a:r>
          </a:p>
        </p:txBody>
      </p:sp>
      <p:sp>
        <p:nvSpPr>
          <p:cNvPr id="29" name="Багетная рамка 28"/>
          <p:cNvSpPr/>
          <p:nvPr/>
        </p:nvSpPr>
        <p:spPr bwMode="auto">
          <a:xfrm>
            <a:off x="755576" y="5041958"/>
            <a:ext cx="7943527" cy="1360568"/>
          </a:xfrm>
          <a:prstGeom prst="bevel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Бюджет Новопокровского сельского поселения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eorgia" pitchFamily="18" charset="0"/>
              <a:ea typeface="Microsoft YaHei" pitchFamily="34" charset="-122"/>
              <a:cs typeface="+mn-cs"/>
            </a:endParaRPr>
          </a:p>
        </p:txBody>
      </p:sp>
      <p:sp>
        <p:nvSpPr>
          <p:cNvPr id="30" name="Багетная рамка 29"/>
          <p:cNvSpPr/>
          <p:nvPr/>
        </p:nvSpPr>
        <p:spPr bwMode="auto">
          <a:xfrm>
            <a:off x="3923928" y="1923622"/>
            <a:ext cx="4775175" cy="1073329"/>
          </a:xfrm>
          <a:prstGeom prst="bevel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Бюджет МО Новопокровский район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097035" y="892713"/>
            <a:ext cx="7602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7E18">
                    <a:lumMod val="5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Microsoft YaHei" pitchFamily="34" charset="-122"/>
                <a:cs typeface="Times New Roman" pitchFamily="18" charset="0"/>
              </a:rPr>
              <a:t>Межбюджетные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DE7E18">
                    <a:lumMod val="5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Microsoft YaHei" pitchFamily="34" charset="-122"/>
                <a:cs typeface="Times New Roman" pitchFamily="18" charset="0"/>
              </a:rPr>
              <a:t>трансферты (МБТ), передаваемые бюджету сельского поселения в соответствии с заключенными соглашениями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14083" y="172263"/>
            <a:ext cx="7242028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DE7E1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Межбюджетные отношения</a:t>
            </a:r>
          </a:p>
        </p:txBody>
      </p:sp>
      <p:sp>
        <p:nvSpPr>
          <p:cNvPr id="7" name="Выноска: стрелка вверх 6">
            <a:extLst>
              <a:ext uri="{FF2B5EF4-FFF2-40B4-BE49-F238E27FC236}">
                <a16:creationId xmlns:a16="http://schemas.microsoft.com/office/drawing/2014/main" id="{8C43B3EF-EF85-4996-90CB-284DD777850E}"/>
              </a:ext>
            </a:extLst>
          </p:cNvPr>
          <p:cNvSpPr/>
          <p:nvPr/>
        </p:nvSpPr>
        <p:spPr>
          <a:xfrm>
            <a:off x="6461916" y="3125607"/>
            <a:ext cx="2218132" cy="1912318"/>
          </a:xfrm>
          <a:prstGeom prst="up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Передаваемые полномочия в район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17303,9 тыс. рублей</a:t>
            </a:r>
          </a:p>
        </p:txBody>
      </p:sp>
      <p:sp>
        <p:nvSpPr>
          <p:cNvPr id="8" name="Выноска: стрелка вниз 7">
            <a:extLst>
              <a:ext uri="{FF2B5EF4-FFF2-40B4-BE49-F238E27FC236}">
                <a16:creationId xmlns:a16="http://schemas.microsoft.com/office/drawing/2014/main" id="{E64A0182-06C1-4463-BE48-C42C699D2169}"/>
              </a:ext>
            </a:extLst>
          </p:cNvPr>
          <p:cNvSpPr/>
          <p:nvPr/>
        </p:nvSpPr>
        <p:spPr>
          <a:xfrm>
            <a:off x="755576" y="2996952"/>
            <a:ext cx="2732664" cy="1938891"/>
          </a:xfrm>
          <a:prstGeom prst="downArrow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22384,7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тыс. рублей  в т.ч.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Дотации – 11748,0 тыс. руб.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Субсидии –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3129,1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тыс. руб.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Субвенции </a:t>
            </a:r>
            <a:r>
              <a:rPr lang="ru-RU" sz="1400" dirty="0">
                <a:solidFill>
                  <a:prstClr val="black">
                    <a:lumMod val="95000"/>
                    <a:lumOff val="5000"/>
                  </a:prstClr>
                </a:solidFill>
                <a:latin typeface="Georgia" panose="02040502050405020303" pitchFamily="18" charset="0"/>
                <a:cs typeface="Arial" charset="0"/>
              </a:rPr>
              <a:t>-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7,6 тыс. руб.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Прочие МБТ – 7500,0 тыс. руб.</a:t>
            </a:r>
          </a:p>
        </p:txBody>
      </p:sp>
      <p:sp>
        <p:nvSpPr>
          <p:cNvPr id="9" name="Выноска: стрелка вниз 8">
            <a:extLst>
              <a:ext uri="{FF2B5EF4-FFF2-40B4-BE49-F238E27FC236}">
                <a16:creationId xmlns:a16="http://schemas.microsoft.com/office/drawing/2014/main" id="{C44AD6C9-F2FE-42CB-84EC-1275C60B67A9}"/>
              </a:ext>
            </a:extLst>
          </p:cNvPr>
          <p:cNvSpPr/>
          <p:nvPr/>
        </p:nvSpPr>
        <p:spPr>
          <a:xfrm>
            <a:off x="3923928" y="3010237"/>
            <a:ext cx="2376264" cy="1912319"/>
          </a:xfrm>
          <a:prstGeom prst="downArrowCallou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Передаваемые полномочия из района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11210,5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40158662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20" y="908052"/>
            <a:ext cx="214314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516690" y="836613"/>
            <a:ext cx="24479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ru-RU" b="1" dirty="0">
              <a:solidFill>
                <a:srgbClr val="FFCC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214290"/>
            <a:ext cx="731232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600" b="1" dirty="0">
                <a:ln w="10541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Муниципальный долг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600" b="1" dirty="0">
                <a:ln w="10541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Новопокровского сельского поселения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1785928"/>
            <a:ext cx="78581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spcBef>
                <a:spcPct val="0"/>
              </a:spcBef>
            </a:pPr>
            <a:r>
              <a:rPr lang="ru-RU" sz="1400" dirty="0" smtClean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году был заключен договор между Министерством финансов Краснодарского края и администрацией Новопокровского сельского поселения о предоставлении бюджетного кредита бюджету администрации в размере 5000,0 тыс. рублей под 0,1 % годовых с целью погашения долговых обязательств в виде обязательств по кредиту, полученному от кредитной организации.</a:t>
            </a:r>
          </a:p>
          <a:p>
            <a:pPr indent="360000" algn="just">
              <a:spcBef>
                <a:spcPct val="0"/>
              </a:spcBef>
            </a:pPr>
            <a:r>
              <a:rPr lang="ru-RU" sz="1400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возврата кредита не позднее 9 августа 2027 года. Имеющийся кредит будет погашен в установленные договором сроки.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5214950"/>
            <a:ext cx="785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8" y="4059355"/>
            <a:ext cx="3621235" cy="22435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50" y="4019727"/>
            <a:ext cx="3493311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1259634" y="188642"/>
            <a:ext cx="7107163" cy="6191969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45720" tIns="0" rIns="45720" bIns="0"/>
          <a:lstStyle/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itchFamily="34" charset="-122"/>
                <a:cs typeface="Times New Roman" panose="02020603050405020304" pitchFamily="18" charset="0"/>
              </a:rPr>
              <a:t>Отдел экономики, прогнозирования и доходов администрации Новопокровского сельского поселения Новопокровского района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2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  <a:ea typeface="Microsoft YaHei" pitchFamily="34" charset="-122"/>
            </a:endParaRP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crosoft YaHei" pitchFamily="34" charset="-122"/>
              </a:rPr>
              <a:t>График работы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с 8-00 до 17-00,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crosoft YaHei" pitchFamily="34" charset="-122"/>
              </a:rPr>
              <a:t> перерыв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с 12-00 до 13-00.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crosoft YaHei" pitchFamily="34" charset="-122"/>
              </a:rPr>
              <a:t>Адрес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: Новопокровский район, ст.Новопокровская,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 ул. Ленина, 110.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crosoft YaHei" pitchFamily="34" charset="-122"/>
              </a:rPr>
              <a:t>Телефоны: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(8 86149) 7-33-82 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	                         (8 86149) 7-40-69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Microsoft YaHei" pitchFamily="34" charset="-122"/>
              </a:rPr>
              <a:t>Адрес электронной почты: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novpos@mail.ru </a:t>
            </a:r>
          </a:p>
          <a:p>
            <a:pPr algn="ctr"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" pitchFamily="34" charset="-122"/>
            </a:endParaRPr>
          </a:p>
          <a:p>
            <a:pPr algn="ctr">
              <a:lnSpc>
                <a:spcPct val="90000"/>
              </a:lnSpc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icrosoft YaHei" pitchFamily="34" charset="-122"/>
              </a:rPr>
              <a:t>Информационный ресурс «Бюджет для граждан» размещен на официальном сайте администрации Новопокровского сельского поселения</a:t>
            </a:r>
          </a:p>
          <a:p>
            <a:pPr algn="ctr">
              <a:lnSpc>
                <a:spcPct val="90000"/>
              </a:lnSpc>
              <a:buSzPct val="7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  <a:ea typeface="Microsoft YaHei" pitchFamily="34" charset="-122"/>
              </a:rPr>
              <a:t>novopokrovskaya.org</a:t>
            </a:r>
            <a:endParaRPr lang="ru-RU" sz="2200" b="1" dirty="0">
              <a:solidFill>
                <a:schemeClr val="accent5">
                  <a:lumMod val="50000"/>
                </a:schemeClr>
              </a:solidFill>
              <a:latin typeface="Georgia" pitchFamily="18" charset="0"/>
              <a:ea typeface="Microsoft YaHei" pitchFamily="34" charset="-122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446838" y="6524625"/>
            <a:ext cx="26971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4"/>
          <p:cNvSpPr>
            <a:spLocks noChangeArrowheads="1"/>
          </p:cNvSpPr>
          <p:nvPr/>
        </p:nvSpPr>
        <p:spPr bwMode="auto">
          <a:xfrm>
            <a:off x="1835734" y="1196976"/>
            <a:ext cx="6264695" cy="5931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Составление отчета об исполнении бюджета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за прошедший финансовый год</a:t>
            </a:r>
          </a:p>
          <a:p>
            <a:pPr algn="ctr" eaLnBrk="0" hangingPunct="0"/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15365" name="Rectangle 25"/>
          <p:cNvSpPr>
            <a:spLocks noChangeArrowheads="1"/>
          </p:cNvSpPr>
          <p:nvPr/>
        </p:nvSpPr>
        <p:spPr bwMode="auto">
          <a:xfrm>
            <a:off x="1835734" y="4223518"/>
            <a:ext cx="6264695" cy="7209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Представление отчета об исполнении бюджета и сопутствующих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 материалов в Совет Новопокровского сельского поселения</a:t>
            </a:r>
          </a:p>
          <a:p>
            <a:pPr algn="ctr" eaLnBrk="0" hangingPunct="0"/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5368" name="Rectangle 30"/>
          <p:cNvSpPr>
            <a:spLocks noChangeArrowheads="1"/>
          </p:cNvSpPr>
          <p:nvPr/>
        </p:nvSpPr>
        <p:spPr bwMode="auto">
          <a:xfrm>
            <a:off x="1835734" y="2562343"/>
            <a:ext cx="6264695" cy="7980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1400" b="1" dirty="0">
              <a:solidFill>
                <a:srgbClr val="000000"/>
              </a:solidFill>
            </a:endParaRPr>
          </a:p>
          <a:p>
            <a:pPr algn="ctr" eaLnBrk="0" hangingPunct="0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Представление отчета об исполнении бюджета в контрольный</a:t>
            </a:r>
          </a:p>
          <a:p>
            <a:pPr algn="ctr" eaLnBrk="0" hangingPunct="0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 орган для осуществления внешней проверки</a:t>
            </a:r>
          </a:p>
          <a:p>
            <a:pPr algn="ctr" eaLnBrk="0" hangingPunct="0"/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5369" name="Rectangle 31"/>
          <p:cNvSpPr>
            <a:spLocks noChangeArrowheads="1"/>
          </p:cNvSpPr>
          <p:nvPr/>
        </p:nvSpPr>
        <p:spPr bwMode="auto">
          <a:xfrm>
            <a:off x="1834318" y="5792520"/>
            <a:ext cx="6266111" cy="7655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Отчет об исполнении бюджета </a:t>
            </a:r>
          </a:p>
          <a:p>
            <a:pPr algn="ctr" eaLnBrk="0" hangingPunct="0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утверждается решением Совета </a:t>
            </a:r>
          </a:p>
          <a:p>
            <a:pPr algn="ctr" eaLnBrk="0" hangingPunct="0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Новопокровского сельского поселения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00115" y="245433"/>
            <a:ext cx="7704137" cy="8073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Этапы составления и утверждения отчета об утверждении бюджета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34317" y="1932272"/>
            <a:ext cx="6264695" cy="4879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До 1 апреля текущего финансового года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35734" y="3542445"/>
            <a:ext cx="6264695" cy="49897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lvl="0" algn="ctr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До 1 мая текущего финансового года</a:t>
            </a:r>
          </a:p>
          <a:p>
            <a:pPr lvl="0" algn="ctr" eaLnBrk="0" hangingPunct="0"/>
            <a:endParaRPr lang="ru-RU" sz="14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34315" y="5126558"/>
            <a:ext cx="6266112" cy="48386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/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Рассмотрение</a:t>
            </a:r>
            <a:r>
              <a:rPr lang="ru-RU" sz="1400" b="1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Georgia" panose="02040502050405020303" pitchFamily="18" charset="0"/>
              </a:rPr>
              <a:t>и утверждение отчета об исполнении бюджета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8" name="Text Box 3"/>
          <p:cNvSpPr txBox="1">
            <a:spLocks noChangeArrowheads="1"/>
          </p:cNvSpPr>
          <p:nvPr/>
        </p:nvSpPr>
        <p:spPr bwMode="auto">
          <a:xfrm>
            <a:off x="1053291" y="1117588"/>
            <a:ext cx="7780338" cy="5969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Изменение основных характеристик бюджета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Новопокровского сельского поселения в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году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116015" y="1714488"/>
            <a:ext cx="7413625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течение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года в решение о бюджете было внесено 7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поправок, обусловленных следующими причинами:</a:t>
            </a:r>
          </a:p>
          <a:p>
            <a:pPr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направление на расходы остатка средств на счете бюджета на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01.01.2023;</a:t>
            </a:r>
            <a:endParaRPr lang="ru-RU" sz="16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корректировка бюджета на суммы безвозмездных поступлений, полученных из краевого  бюджета в течение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года;</a:t>
            </a:r>
          </a:p>
          <a:p>
            <a:pPr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корректировка плановых назначений по налоговым и неналоговым доходам;</a:t>
            </a:r>
          </a:p>
          <a:p>
            <a:pPr>
              <a:buFont typeface="Wingdings" pitchFamily="2" charset="2"/>
              <a:buChar char="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внесение изменений в муниципальные программы по предложениям разработчиков  программ.</a:t>
            </a:r>
          </a:p>
        </p:txBody>
      </p:sp>
      <p:sp>
        <p:nvSpPr>
          <p:cNvPr id="16392" name="Text Box 53"/>
          <p:cNvSpPr txBox="1">
            <a:spLocks noChangeArrowheads="1"/>
          </p:cNvSpPr>
          <p:nvPr/>
        </p:nvSpPr>
        <p:spPr bwMode="auto">
          <a:xfrm>
            <a:off x="1033449" y="203975"/>
            <a:ext cx="7820025" cy="8064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5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Решением Совета Новопокровского сельского поселения от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07.12.2022 № 200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утвержден бюджет Новопокровского сельского поселения Новопокровского района на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2023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год   </a:t>
            </a:r>
          </a:p>
        </p:txBody>
      </p:sp>
      <p:sp>
        <p:nvSpPr>
          <p:cNvPr id="16390" name="Rectangle 56"/>
          <p:cNvSpPr>
            <a:spLocks noChangeArrowheads="1"/>
          </p:cNvSpPr>
          <p:nvPr/>
        </p:nvSpPr>
        <p:spPr bwMode="auto">
          <a:xfrm>
            <a:off x="1344655" y="3778774"/>
            <a:ext cx="6956343" cy="7207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параметры бюджета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Новопокровского сельского поселения 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 (тыс.руб.)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9876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615323"/>
              </p:ext>
            </p:extLst>
          </p:nvPr>
        </p:nvGraphicFramePr>
        <p:xfrm>
          <a:off x="1344657" y="4664603"/>
          <a:ext cx="6956341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154">
                  <a:extLst>
                    <a:ext uri="{9D8B030D-6E8A-4147-A177-3AD203B41FA5}">
                      <a16:colId xmlns:a16="http://schemas.microsoft.com/office/drawing/2014/main" val="170743913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12048288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196414048"/>
                    </a:ext>
                  </a:extLst>
                </a:gridCol>
                <a:gridCol w="1452096">
                  <a:extLst>
                    <a:ext uri="{9D8B030D-6E8A-4147-A177-3AD203B41FA5}">
                      <a16:colId xmlns:a16="http://schemas.microsoft.com/office/drawing/2014/main" val="8829615"/>
                    </a:ext>
                  </a:extLst>
                </a:gridCol>
                <a:gridCol w="1052763">
                  <a:extLst>
                    <a:ext uri="{9D8B030D-6E8A-4147-A177-3AD203B41FA5}">
                      <a16:colId xmlns:a16="http://schemas.microsoft.com/office/drawing/2014/main" val="177480077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(тыс. руб.)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8750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</a:t>
                      </a:r>
                      <a:r>
                        <a:rPr lang="ru-RU" sz="11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учетом внесенных изменений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402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484,4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813,0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265,7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32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903,3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682,5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658,1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898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-2 418,9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-26 869,5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392,4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03057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0" y="21542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ru-RU" alt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Rectangle 37"/>
          <p:cNvSpPr txBox="1">
            <a:spLocks noChangeArrowheads="1"/>
          </p:cNvSpPr>
          <p:nvPr/>
        </p:nvSpPr>
        <p:spPr>
          <a:xfrm>
            <a:off x="1166785" y="215198"/>
            <a:ext cx="7858180" cy="86484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Структура доходов бюджета Новопокровского сельского поселения</a:t>
            </a: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5003800" y="32797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0800000">
            <a:off x="1378361" y="2851147"/>
            <a:ext cx="841822" cy="857256"/>
          </a:xfrm>
          <a:prstGeom prst="downArrow">
            <a:avLst>
              <a:gd name="adj1" fmla="val 50000"/>
              <a:gd name="adj2" fmla="val 5258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 rot="10800000">
            <a:off x="6855229" y="2851148"/>
            <a:ext cx="792088" cy="857256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 rot="10800000">
            <a:off x="4143372" y="2851145"/>
            <a:ext cx="788668" cy="857258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36769" y="1486352"/>
            <a:ext cx="7459762" cy="11521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ДОХОДЫ БЮДЖЕТА ПОСЕЛЕНИЯ</a:t>
            </a:r>
          </a:p>
          <a:p>
            <a:pPr algn="ctr"/>
            <a:r>
              <a:rPr lang="ru-RU" sz="2800" b="1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164 265,7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тыс.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8886" y="4077072"/>
            <a:ext cx="2585565" cy="26380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116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145,4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lvl="0" algn="ctr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налогов, установленных Налоговым кодексом</a:t>
            </a:r>
          </a:p>
          <a:p>
            <a:pPr lvl="0" algn="ctr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Российской Федерации, </a:t>
            </a:r>
          </a:p>
          <a:p>
            <a:pPr lvl="0" algn="ctr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например:</a:t>
            </a:r>
          </a:p>
          <a:p>
            <a:pPr lvl="0" algn="ctr">
              <a:buFontTx/>
              <a:buChar char="-"/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лиц;    </a:t>
            </a:r>
          </a:p>
          <a:p>
            <a:pPr lvl="0" algn="ctr">
              <a:buFontTx/>
              <a:buChar char="-"/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земельный налог;</a:t>
            </a:r>
          </a:p>
          <a:p>
            <a:pPr lvl="0" algn="ctr">
              <a:buFontTx/>
              <a:buChar char="-"/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 на имущество;</a:t>
            </a:r>
          </a:p>
          <a:p>
            <a:pPr lvl="0" algn="ctr">
              <a:buFontTx/>
              <a:buChar char="-"/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другие.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7866" y="4077072"/>
            <a:ext cx="2632641" cy="259228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524,9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lvl="0" algn="ctr">
              <a:buFontTx/>
              <a:buChar char="-"/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муниципального  имущества;</a:t>
            </a:r>
          </a:p>
          <a:p>
            <a:pPr lvl="0" algn="ctr">
              <a:buFontTx/>
              <a:buChar char="-"/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93922" y="4094294"/>
            <a:ext cx="2508749" cy="26380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4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33 595,4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lvl="0" algn="ctr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 в бюджет на безвозмездной и безвозвратной основе  </a:t>
            </a:r>
          </a:p>
          <a:p>
            <a:pPr lvl="0" algn="ctr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(субвенции и субсидии, иные межбюджетные трансферты).</a:t>
            </a:r>
          </a:p>
        </p:txBody>
      </p:sp>
    </p:spTree>
    <p:extLst>
      <p:ext uri="{BB962C8B-B14F-4D97-AF65-F5344CB8AC3E}">
        <p14:creationId xmlns:p14="http://schemas.microsoft.com/office/powerpoint/2010/main" val="220934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6" name="Text Box 8"/>
          <p:cNvSpPr txBox="1">
            <a:spLocks noChangeArrowheads="1"/>
          </p:cNvSpPr>
          <p:nvPr/>
        </p:nvSpPr>
        <p:spPr bwMode="auto">
          <a:xfrm>
            <a:off x="9308594" y="1366823"/>
            <a:ext cx="494648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FF0000"/>
              </a:solidFill>
              <a:latin typeface="Georgia" pitchFamily="18" charset="0"/>
              <a:ea typeface="Microsoft YaHei" pitchFamily="34" charset="-122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92080" y="4978441"/>
            <a:ext cx="3456384" cy="14255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Приглашено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177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налогоплательщика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9927" y="4970465"/>
            <a:ext cx="3758059" cy="14255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Объём погашенной задолженности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638,3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тыс. 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9617" y="2662562"/>
            <a:ext cx="6408712" cy="129329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За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2023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год проведено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24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заседания межведомственной комиссии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2548954" y="4005064"/>
            <a:ext cx="582886" cy="72008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444208" y="4005064"/>
            <a:ext cx="576064" cy="72008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500" y="1366825"/>
            <a:ext cx="7302255" cy="9820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Результаты деятельности администрации Новопокровского сельского поселения по увеличению доходов местного бюджета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498" y="214290"/>
            <a:ext cx="7400950" cy="7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Исполнение бюджета по доходам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7712" y="156971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Структура налоговых доходов бюджета Новопокровского сельского поселения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2023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89564971"/>
              </p:ext>
            </p:extLst>
          </p:nvPr>
        </p:nvGraphicFramePr>
        <p:xfrm>
          <a:off x="642910" y="1643050"/>
          <a:ext cx="8060906" cy="478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5004048" y="1801207"/>
            <a:ext cx="4139952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116 145,3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93224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77974"/>
            <a:ext cx="748883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Структура неналоговых доходов бюджета Новопокровского  сельского поселения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2023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138925855"/>
              </p:ext>
            </p:extLst>
          </p:nvPr>
        </p:nvGraphicFramePr>
        <p:xfrm>
          <a:off x="428596" y="1340768"/>
          <a:ext cx="8232576" cy="5213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611560" y="1700808"/>
            <a:ext cx="4176464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14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524,9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3597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971600" y="214290"/>
            <a:ext cx="7992888" cy="14145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Безвозмездные поступления в бюджет Новопокровского сельского поселения  Новопокровского района  в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2023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году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11560" y="1772816"/>
            <a:ext cx="3672408" cy="16201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Дотации бюджетам сельских поселений на выравнивание бюджетной обеспеченности из бюджета субъекта Российской Федерации –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11 748,0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тыс. руб.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1560" y="3645024"/>
            <a:ext cx="3672408" cy="144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Субвенции бюджетам сельских поселений на выполнение передаваемых полномочий субъектов Российской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Федерации - 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7,6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тыс. 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32040" y="4364977"/>
            <a:ext cx="3806634" cy="11341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Субсидии бюджетам бюджетной системы Российской Федерации (межбюджетные субсидии)– 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3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129,1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тыс. руб.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6912" y="5373216"/>
            <a:ext cx="3637056" cy="12961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Прочие безвозмездные поступления в бюджеты сельских поселений –  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0,2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тыс. руб.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53100" y="2132856"/>
            <a:ext cx="3885574" cy="19442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Межбюджетные трансферты, передаваемые бюджетам сельских поселений из бюджетов муниципальных районов на осуществление части полномочий по решению вопросов местного значения в соответствии с заключенными соглашениями – 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10 276,9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тыс.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16016" y="1392469"/>
            <a:ext cx="3888432" cy="6660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33 595,4 </a:t>
            </a:r>
            <a:r>
              <a:rPr lang="ru-RU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тыс. 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54697" y="5787008"/>
            <a:ext cx="3883977" cy="88235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Прочие межбюджетные  трансферты, передаваемые бюджетам – 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8 433,6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тыс. руб.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16724</TotalTime>
  <Words>2083</Words>
  <Application>Microsoft Office PowerPoint</Application>
  <PresentationFormat>Экран (4:3)</PresentationFormat>
  <Paragraphs>329</Paragraphs>
  <Slides>24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 Unicode MS</vt:lpstr>
      <vt:lpstr>Microsoft YaHei</vt:lpstr>
      <vt:lpstr>Arial</vt:lpstr>
      <vt:lpstr>Bookman Old Style</vt:lpstr>
      <vt:lpstr>Calibri</vt:lpstr>
      <vt:lpstr>Century Gothic</vt:lpstr>
      <vt:lpstr>Georgia</vt:lpstr>
      <vt:lpstr>Times New Roman</vt:lpstr>
      <vt:lpstr>Wingdings</vt:lpstr>
      <vt:lpstr>Wingdings 3</vt:lpstr>
      <vt:lpstr>Легкий дым</vt:lpstr>
      <vt:lpstr>Бюджет для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mk</dc:creator>
  <cp:lastModifiedBy>mk</cp:lastModifiedBy>
  <cp:revision>994</cp:revision>
  <cp:lastPrinted>2024-02-26T07:32:47Z</cp:lastPrinted>
  <dcterms:created xsi:type="dcterms:W3CDTF">2017-11-30T07:35:28Z</dcterms:created>
  <dcterms:modified xsi:type="dcterms:W3CDTF">2024-04-02T07:44:53Z</dcterms:modified>
</cp:coreProperties>
</file>