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464" r:id="rId1"/>
    <p:sldMasterId id="2147484510" r:id="rId2"/>
  </p:sldMasterIdLst>
  <p:notesMasterIdLst>
    <p:notesMasterId r:id="rId24"/>
  </p:notesMasterIdLst>
  <p:handoutMasterIdLst>
    <p:handoutMasterId r:id="rId25"/>
  </p:handoutMasterIdLst>
  <p:sldIdLst>
    <p:sldId id="294" r:id="rId3"/>
    <p:sldId id="272" r:id="rId4"/>
    <p:sldId id="313" r:id="rId5"/>
    <p:sldId id="284" r:id="rId6"/>
    <p:sldId id="303" r:id="rId7"/>
    <p:sldId id="304" r:id="rId8"/>
    <p:sldId id="305" r:id="rId9"/>
    <p:sldId id="278" r:id="rId10"/>
    <p:sldId id="276" r:id="rId11"/>
    <p:sldId id="282" r:id="rId12"/>
    <p:sldId id="306" r:id="rId13"/>
    <p:sldId id="297" r:id="rId14"/>
    <p:sldId id="264" r:id="rId15"/>
    <p:sldId id="265" r:id="rId16"/>
    <p:sldId id="312" r:id="rId17"/>
    <p:sldId id="296" r:id="rId18"/>
    <p:sldId id="298" r:id="rId19"/>
    <p:sldId id="311" r:id="rId20"/>
    <p:sldId id="285" r:id="rId21"/>
    <p:sldId id="280" r:id="rId22"/>
    <p:sldId id="271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580000"/>
    <a:srgbClr val="EAEAEA"/>
    <a:srgbClr val="FFC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55052843935908E-3"/>
          <c:y val="2.6546378823096611E-2"/>
          <c:w val="0.61459573274927526"/>
          <c:h val="0.941597966589191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102968,6</c:v>
                </c:pt>
              </c:strCache>
            </c:strRef>
          </c:tx>
          <c:explosion val="27"/>
          <c:dPt>
            <c:idx val="0"/>
            <c:bubble3D val="0"/>
            <c:explosion val="18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83D-47D6-93C9-6C509CE66116}"/>
              </c:ext>
            </c:extLst>
          </c:dPt>
          <c:dPt>
            <c:idx val="1"/>
            <c:bubble3D val="0"/>
            <c:explosion val="24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83D-47D6-93C9-6C509CE66116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83D-47D6-93C9-6C509CE66116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883D-47D6-93C9-6C509CE66116}"/>
              </c:ext>
            </c:extLst>
          </c:dPt>
          <c:dLbls>
            <c:dLbl>
              <c:idx val="0"/>
              <c:layout>
                <c:manualLayout>
                  <c:x val="1.5117407398126215E-2"/>
                  <c:y val="-9.0257687998528457E-2"/>
                </c:manualLayout>
              </c:layout>
              <c:tx>
                <c:rich>
                  <a:bodyPr/>
                  <a:lstStyle/>
                  <a:p>
                    <a:fld id="{C3801C4B-D7AC-467B-8D74-724D70425DE5}" type="PERCENTAGE">
                      <a:rPr lang="en-US"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3D-47D6-93C9-6C509CE66116}"/>
                </c:ext>
              </c:extLst>
            </c:dLbl>
            <c:dLbl>
              <c:idx val="1"/>
              <c:layout>
                <c:manualLayout>
                  <c:x val="6.7188301828897826E-3"/>
                  <c:y val="3.45102924700258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Miama Nueva" panose="02000603000000000000" pitchFamily="2" charset="-52"/>
                      </a:rPr>
                      <a:t>7,3%</a:t>
                    </a:r>
                    <a:endParaRPr lang="en-US" dirty="0">
                      <a:latin typeface="Miama Nueva" panose="02000603000000000000" pitchFamily="2" charset="-52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3D-47D6-93C9-6C509CE66116}"/>
                </c:ext>
              </c:extLst>
            </c:dLbl>
            <c:dLbl>
              <c:idx val="2"/>
              <c:layout>
                <c:manualLayout>
                  <c:x val="-5.7110056554562832E-2"/>
                  <c:y val="1.8582465176167771E-2"/>
                </c:manualLayout>
              </c:layout>
              <c:tx>
                <c:rich>
                  <a:bodyPr/>
                  <a:lstStyle/>
                  <a:p>
                    <a:fld id="{3FBA1C64-7432-4EC4-8AE7-AE307E4CF47C}" type="PERCENTAGE">
                      <a:rPr lang="en-US"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83D-47D6-93C9-6C509CE66116}"/>
                </c:ext>
              </c:extLst>
            </c:dLbl>
            <c:dLbl>
              <c:idx val="3"/>
              <c:layout>
                <c:manualLayout>
                  <c:x val="0"/>
                  <c:y val="-8.4948412233909226E-2"/>
                </c:manualLayout>
              </c:layout>
              <c:tx>
                <c:rich>
                  <a:bodyPr/>
                  <a:lstStyle/>
                  <a:p>
                    <a:fld id="{8638379C-130B-48D6-989F-24B247A99B56}" type="PERCENTAGE">
                      <a:rPr lang="en-US"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83D-47D6-93C9-6C509CE66116}"/>
                </c:ext>
              </c:extLst>
            </c:dLbl>
            <c:dLbl>
              <c:idx val="4"/>
              <c:layout>
                <c:manualLayout>
                  <c:x val="-1.1757952820057031E-2"/>
                  <c:y val="-2.1237103058477549E-2"/>
                </c:manualLayout>
              </c:layout>
              <c:tx>
                <c:rich>
                  <a:bodyPr/>
                  <a:lstStyle/>
                  <a:p>
                    <a:fld id="{B3F56682-0159-4B52-9E3A-30CDB79028C4}" type="PERCENTAGE">
                      <a:rPr lang="en-US"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83D-47D6-93C9-6C509CE661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58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cmpd="sng">
                  <a:solidFill>
                    <a:schemeClr val="tx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 - 38767,4 тыс.рублей</c:v>
                </c:pt>
                <c:pt idx="1">
                  <c:v>Акцизы - 7578,4 тыс.рублей</c:v>
                </c:pt>
                <c:pt idx="2">
                  <c:v>ЕСХН - 33013,9 тыс.рублей</c:v>
                </c:pt>
                <c:pt idx="3">
                  <c:v>Земельный налог - 17583,4 тыс.рублей</c:v>
                </c:pt>
                <c:pt idx="4">
                  <c:v>Налог на имущество физ лиц - 6025,5 тыс.рублей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38767.4</c:v>
                </c:pt>
                <c:pt idx="1">
                  <c:v>7578.4</c:v>
                </c:pt>
                <c:pt idx="2">
                  <c:v>33013.9</c:v>
                </c:pt>
                <c:pt idx="3">
                  <c:v>17583.400000000001</c:v>
                </c:pt>
                <c:pt idx="4">
                  <c:v>6025.5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3D-47D6-93C9-6C509CE66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Miama Nueva" panose="02000603000000000000" pitchFamily="2" charset="-52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Miama Nueva" panose="02000603000000000000" pitchFamily="2" charset="-52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Miama Nueva" panose="02000603000000000000" pitchFamily="2" charset="-52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Miama Nueva" panose="02000603000000000000" pitchFamily="2" charset="-52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494304982591273"/>
          <c:y val="0.2670565709603519"/>
          <c:w val="0.38710115215336832"/>
          <c:h val="0.57207237337168271"/>
        </c:manualLayout>
      </c:layout>
      <c:overlay val="0"/>
      <c:txPr>
        <a:bodyPr/>
        <a:lstStyle/>
        <a:p>
          <a:pPr>
            <a:defRPr sz="1400" baseline="0">
              <a:solidFill>
                <a:schemeClr val="accent5">
                  <a:lumMod val="50000"/>
                </a:schemeClr>
              </a:solidFill>
              <a:latin typeface="Miama Nueva" panose="02000603000000000000" pitchFamily="2" charset="-52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57150" cmpd="thickThin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657980031204265E-2"/>
          <c:y val="0.14602203427108951"/>
          <c:w val="0.55463209401853908"/>
          <c:h val="0.840882502624789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BF73-4184-A000-9206B01FF71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BF73-4184-A000-9206B01FF71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BF73-4184-A000-9206B01FF711}"/>
              </c:ext>
            </c:extLst>
          </c:dPt>
          <c:dLbls>
            <c:dLbl>
              <c:idx val="0"/>
              <c:layout>
                <c:manualLayout>
                  <c:x val="2.6487699597307096E-2"/>
                  <c:y val="-1.8426923056326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Miama Nueva" panose="02000603000000000000" pitchFamily="2" charset="-52"/>
                      </a:rPr>
                      <a:t>12,6%</a:t>
                    </a:r>
                    <a:endParaRPr lang="en-US" dirty="0">
                      <a:latin typeface="Miama Nueva" panose="02000603000000000000" pitchFamily="2" charset="-5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73-4184-A000-9206B01FF711}"/>
                </c:ext>
              </c:extLst>
            </c:dLbl>
            <c:dLbl>
              <c:idx val="1"/>
              <c:layout>
                <c:manualLayout>
                  <c:x val="-4.4285045166907656E-2"/>
                  <c:y val="2.89476865030519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Miama Nueva" panose="02000603000000000000" pitchFamily="2" charset="-52"/>
                      </a:rPr>
                      <a:t>87,4%</a:t>
                    </a:r>
                    <a:endParaRPr lang="en-US" dirty="0">
                      <a:latin typeface="Miama Nueva" panose="02000603000000000000" pitchFamily="2" charset="-5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73-4184-A000-9206B01FF7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73-4184-A000-9206B01FF711}"/>
                </c:ext>
              </c:extLst>
            </c:dLbl>
            <c:dLbl>
              <c:idx val="3"/>
              <c:layout>
                <c:manualLayout>
                  <c:x val="3.2406989015345881E-2"/>
                  <c:y val="-2.1975027100385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3-4184-A000-9206B01FF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58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Доходы от использования имущества, находящегося в государственной и муниципальной собственности - 1446,6 тыс. рублей</c:v>
                </c:pt>
                <c:pt idx="1">
                  <c:v>Доходы от оказания платных услуг (работ) и компенсации затрат государства  - 10053,5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1446.6</c:v>
                </c:pt>
                <c:pt idx="1">
                  <c:v>10053.5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73-4184-A000-9206B01FF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rgbClr val="002060"/>
                </a:solidFill>
                <a:latin typeface="Miama Nueva" panose="02000603000000000000" pitchFamily="2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rgbClr val="002060"/>
                </a:solidFill>
                <a:latin typeface="Miama Nueva" panose="02000603000000000000" pitchFamily="2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56612984805727884"/>
          <c:y val="0.31495124602028884"/>
          <c:w val="0.41381567567672756"/>
          <c:h val="0.60403182771509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accent5">
                  <a:lumMod val="50000"/>
                </a:schemeClr>
              </a:solidFill>
              <a:latin typeface="Miama Nueva" panose="02000603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247896285721877E-3"/>
          <c:y val="0.17491736140326775"/>
          <c:w val="0.54599505126551384"/>
          <c:h val="0.81748426854713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75343,3</c:v>
                </c:pt>
              </c:strCache>
            </c:strRef>
          </c:tx>
          <c:explosion val="24"/>
          <c:dPt>
            <c:idx val="3"/>
            <c:bubble3D val="0"/>
            <c:spPr>
              <a:ln w="6350">
                <a:solidFill>
                  <a:schemeClr val="accent1">
                    <a:shade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C70-4711-B2F2-EC5575DA1186}"/>
              </c:ext>
            </c:extLst>
          </c:dPt>
          <c:dPt>
            <c:idx val="4"/>
            <c:bubble3D val="0"/>
            <c:spPr>
              <a:ln cap="sq">
                <a:solidFill>
                  <a:schemeClr val="accent1">
                    <a:shade val="50000"/>
                    <a:alpha val="17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086D-4735-9A98-A9FC5706487E}"/>
              </c:ext>
            </c:extLst>
          </c:dPt>
          <c:dLbls>
            <c:dLbl>
              <c:idx val="0"/>
              <c:layout>
                <c:manualLayout>
                  <c:x val="-0.10587700999246139"/>
                  <c:y val="0.129330698207254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Miama Nueva" panose="02000603000000000000" pitchFamily="2" charset="-52"/>
                      </a:rPr>
                      <a:t>79,6%</a:t>
                    </a:r>
                    <a:endParaRPr lang="en-US" dirty="0">
                      <a:latin typeface="Miama Nueva" panose="02000603000000000000" pitchFamily="2" charset="-5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70-4711-B2F2-EC5575DA1186}"/>
                </c:ext>
              </c:extLst>
            </c:dLbl>
            <c:dLbl>
              <c:idx val="1"/>
              <c:layout>
                <c:manualLayout>
                  <c:x val="-2.0961858232464541E-2"/>
                  <c:y val="-8.2143670007359129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Miama Nueva" panose="02000603000000000000" pitchFamily="2" charset="-52"/>
                      </a:rPr>
                      <a:t>11,1%</a:t>
                    </a:r>
                    <a:endParaRPr lang="en-US" b="0" dirty="0">
                      <a:latin typeface="Miama Nueva" panose="02000603000000000000" pitchFamily="2" charset="-5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70-4711-B2F2-EC5575DA1186}"/>
                </c:ext>
              </c:extLst>
            </c:dLbl>
            <c:dLbl>
              <c:idx val="2"/>
              <c:layout>
                <c:manualLayout>
                  <c:x val="3.6774282144312276E-2"/>
                  <c:y val="-5.87741241685509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Miama Nueva" panose="02000603000000000000" pitchFamily="2" charset="-52"/>
                      </a:rPr>
                      <a:t>6,2%</a:t>
                    </a:r>
                    <a:endParaRPr lang="en-US" dirty="0">
                      <a:latin typeface="Miama Nueva" panose="02000603000000000000" pitchFamily="2" charset="-5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70-4711-B2F2-EC5575DA1186}"/>
                </c:ext>
              </c:extLst>
            </c:dLbl>
            <c:dLbl>
              <c:idx val="3"/>
              <c:layout>
                <c:manualLayout>
                  <c:x val="5.3188419835812593E-2"/>
                  <c:y val="-4.4135074236205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Miama Nueva" panose="02000603000000000000" pitchFamily="2" charset="-52"/>
                      </a:rPr>
                      <a:t>1,6%</a:t>
                    </a:r>
                    <a:endParaRPr lang="en-US" dirty="0">
                      <a:latin typeface="Miama Nueva" panose="02000603000000000000" pitchFamily="2" charset="-5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70-4711-B2F2-EC5575DA118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Miama Nueva" panose="02000603000000000000" pitchFamily="2" charset="-52"/>
                      </a:rPr>
                      <a:t>1,5%</a:t>
                    </a:r>
                    <a:endParaRPr lang="en-US" dirty="0">
                      <a:latin typeface="Miama Nueva" panose="02000603000000000000" pitchFamily="2" charset="-5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6D-4735-9A98-A9FC57064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58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МУ "Перспектива" - 59949,3 тыс. рублей</c:v>
                </c:pt>
                <c:pt idx="1">
                  <c:v>МУ "Имущество" - 8409,7 тыс. рублей</c:v>
                </c:pt>
                <c:pt idx="2">
                  <c:v>МУ "МКМЦ "Новопокровский" - 4680,1 тыс. рублей</c:v>
                </c:pt>
                <c:pt idx="3">
                  <c:v>МУК "Новопокровская поселенческая библиотека" - 1182,6 тыс. рублей</c:v>
                </c:pt>
                <c:pt idx="4">
                  <c:v>МУК "Парк культуры и отдыха" - 1121,6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59949.3</c:v>
                </c:pt>
                <c:pt idx="1">
                  <c:v>8409.7000000000007</c:v>
                </c:pt>
                <c:pt idx="2">
                  <c:v>4680.1000000000004</c:v>
                </c:pt>
                <c:pt idx="3">
                  <c:v>1182.5999999999999</c:v>
                </c:pt>
                <c:pt idx="4">
                  <c:v>1121.5999999999999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70-4711-B2F2-EC5575DA1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Miama Nueva" panose="02000603000000000000" pitchFamily="2" charset="-52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Miama Nueva" panose="02000603000000000000" pitchFamily="2" charset="-52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Miama Nueva" panose="02000603000000000000" pitchFamily="2" charset="-52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Miama Nueva" panose="02000603000000000000" pitchFamily="2" charset="-52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Miama Nueva" panose="02000603000000000000" pitchFamily="2" charset="-52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539700539087766"/>
          <c:y val="0.18929881448791733"/>
          <c:w val="0.42100606927807166"/>
          <c:h val="0.7913162227161995"/>
        </c:manualLayout>
      </c:layout>
      <c:overlay val="0"/>
      <c:txPr>
        <a:bodyPr/>
        <a:lstStyle/>
        <a:p>
          <a:pPr>
            <a:defRPr sz="1600" baseline="0">
              <a:solidFill>
                <a:schemeClr val="accent5">
                  <a:lumMod val="50000"/>
                </a:schemeClr>
              </a:solidFill>
              <a:latin typeface="Miama Nueva" panose="02000603000000000000" pitchFamily="2" charset="-52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70938476608051E-2"/>
          <c:y val="0.19366046067212012"/>
          <c:w val="0.50947892858808719"/>
          <c:h val="0.77784416341474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extLst>
              <c:ext xmlns:c16="http://schemas.microsoft.com/office/drawing/2014/chart" uri="{C3380CC4-5D6E-409C-BE32-E72D297353CC}">
                <c16:uniqueId val="{00000001-738E-41AC-9CA5-A755292A68F7}"/>
              </c:ext>
            </c:extLst>
          </c:dPt>
          <c:dPt>
            <c:idx val="2"/>
            <c:bubble3D val="0"/>
            <c:explosion val="5"/>
            <c:extLst>
              <c:ext xmlns:c16="http://schemas.microsoft.com/office/drawing/2014/chart" uri="{C3380CC4-5D6E-409C-BE32-E72D297353CC}">
                <c16:uniqueId val="{00000003-738E-41AC-9CA5-A755292A68F7}"/>
              </c:ext>
            </c:extLst>
          </c:dPt>
          <c:dPt>
            <c:idx val="3"/>
            <c:bubble3D val="0"/>
            <c:explosion val="14"/>
            <c:extLst>
              <c:ext xmlns:c16="http://schemas.microsoft.com/office/drawing/2014/chart" uri="{C3380CC4-5D6E-409C-BE32-E72D297353CC}">
                <c16:uniqueId val="{00000000-738E-41AC-9CA5-A755292A68F7}"/>
              </c:ext>
            </c:extLst>
          </c:dPt>
          <c:dPt>
            <c:idx val="4"/>
            <c:bubble3D val="0"/>
            <c:explosion val="19"/>
            <c:extLst>
              <c:ext xmlns:c16="http://schemas.microsoft.com/office/drawing/2014/chart" uri="{C3380CC4-5D6E-409C-BE32-E72D297353CC}">
                <c16:uniqueId val="{00000002-0535-4705-B5A3-03F16442C50C}"/>
              </c:ext>
            </c:extLst>
          </c:dPt>
          <c:dPt>
            <c:idx val="5"/>
            <c:bubble3D val="0"/>
            <c:explosion val="22"/>
            <c:extLst>
              <c:ext xmlns:c16="http://schemas.microsoft.com/office/drawing/2014/chart" uri="{C3380CC4-5D6E-409C-BE32-E72D297353CC}">
                <c16:uniqueId val="{00000003-0535-4705-B5A3-03F16442C50C}"/>
              </c:ext>
            </c:extLst>
          </c:dPt>
          <c:dLbls>
            <c:dLbl>
              <c:idx val="0"/>
              <c:layout>
                <c:manualLayout>
                  <c:x val="2.6487699597307096E-2"/>
                  <c:y val="-1.8426923056326726E-2"/>
                </c:manualLayout>
              </c:layout>
              <c:tx>
                <c:rich>
                  <a:bodyPr/>
                  <a:lstStyle/>
                  <a:p>
                    <a:fld id="{9E636777-C9C4-436A-AD9D-00E524E6B44B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8E-41AC-9CA5-A755292A68F7}"/>
                </c:ext>
              </c:extLst>
            </c:dLbl>
            <c:dLbl>
              <c:idx val="1"/>
              <c:layout>
                <c:manualLayout>
                  <c:x val="5.0798194878492464E-3"/>
                  <c:y val="-4.1490364350045938E-2"/>
                </c:manualLayout>
              </c:layout>
              <c:tx>
                <c:rich>
                  <a:bodyPr/>
                  <a:lstStyle/>
                  <a:p>
                    <a:fld id="{49964F2E-8897-49D0-AC43-9E1D74C1D90A}" type="PERCENTAGE">
                      <a:rPr lang="en-US" sz="16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8E-41AC-9CA5-A755292A68F7}"/>
                </c:ext>
              </c:extLst>
            </c:dLbl>
            <c:dLbl>
              <c:idx val="2"/>
              <c:layout>
                <c:manualLayout>
                  <c:x val="1.9110786222927063E-2"/>
                  <c:y val="-4.9727389634303537E-3"/>
                </c:manualLayout>
              </c:layout>
              <c:tx>
                <c:rich>
                  <a:bodyPr/>
                  <a:lstStyle/>
                  <a:p>
                    <a:fld id="{6BE7AE7F-3019-4E12-80D8-D6715854C020}" type="PERCENTAGE">
                      <a:rPr lang="en-US" sz="16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8E-41AC-9CA5-A755292A68F7}"/>
                </c:ext>
              </c:extLst>
            </c:dLbl>
            <c:dLbl>
              <c:idx val="3"/>
              <c:layout>
                <c:manualLayout>
                  <c:x val="7.0973289526874705E-2"/>
                  <c:y val="9.6006508682450805E-3"/>
                </c:manualLayout>
              </c:layout>
              <c:tx>
                <c:rich>
                  <a:bodyPr/>
                  <a:lstStyle/>
                  <a:p>
                    <a:fld id="{5761C9C4-0486-48D5-A0F8-AE352BD2FF7C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8E-41AC-9CA5-A755292A68F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4115165-192F-4E23-A7E7-236ED4054E25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535-4705-B5A3-03F16442C5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B1A7ABD-A31C-425A-AFE0-EF9940F206C2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35-4705-B5A3-03F16442C50C}"/>
                </c:ext>
              </c:extLst>
            </c:dLbl>
            <c:dLbl>
              <c:idx val="6"/>
              <c:layout>
                <c:manualLayout>
                  <c:x val="-7.0766853534057872E-2"/>
                  <c:y val="-0.15108340339525558"/>
                </c:manualLayout>
              </c:layout>
              <c:tx>
                <c:rich>
                  <a:bodyPr/>
                  <a:lstStyle/>
                  <a:p>
                    <a:fld id="{FDC635F7-E281-4C90-ABE2-7DFC5DAAD102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535-4705-B5A3-03F16442C50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B83F180-C9AF-4239-9E85-4946997EEAF3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35-4705-B5A3-03F16442C50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4B9C0B2-9BC2-4E0A-AEEA-22870682BC01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Miama Nueva" panose="02000603000000000000" pitchFamily="2" charset="-52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535-4705-B5A3-03F16442C50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- 26348,2 тыс.рублей</c:v>
                </c:pt>
                <c:pt idx="1">
                  <c:v>Национальная безопасность и правоохранительная деятельность- 189,3  тыс.рублей</c:v>
                </c:pt>
                <c:pt idx="2">
                  <c:v>Национальная  экономика - 7917,3 тыс.рублей</c:v>
                </c:pt>
                <c:pt idx="3">
                  <c:v>Жилищно-коммунальное хозяйство -82977,6 тыс.рублей</c:v>
                </c:pt>
                <c:pt idx="4">
                  <c:v>Образование - 5244,6 тыс.рублей</c:v>
                </c:pt>
                <c:pt idx="5">
                  <c:v>Культура, кинематорграфия - 11538,2 тыс.рублей</c:v>
                </c:pt>
                <c:pt idx="6">
                  <c:v>Социальная политика -533,1 тыс.рублей</c:v>
                </c:pt>
                <c:pt idx="7">
                  <c:v>Физическая культура и спорт -150,0 тыс.рублей</c:v>
                </c:pt>
                <c:pt idx="8">
                  <c:v>Обслуживание государственного и муниципального долга -  5,0 тыс.рублей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26348.2</c:v>
                </c:pt>
                <c:pt idx="1">
                  <c:v>189.3</c:v>
                </c:pt>
                <c:pt idx="2">
                  <c:v>7917.3</c:v>
                </c:pt>
                <c:pt idx="3">
                  <c:v>82977.600000000006</c:v>
                </c:pt>
                <c:pt idx="4">
                  <c:v>5244.6</c:v>
                </c:pt>
                <c:pt idx="5">
                  <c:v>11538.2</c:v>
                </c:pt>
                <c:pt idx="6">
                  <c:v>533.1</c:v>
                </c:pt>
                <c:pt idx="7">
                  <c:v>150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E-41AC-9CA5-A755292A6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Miama Nueva" panose="02000603000000000000" pitchFamily="2" charset="-52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Miama Nueva" panose="02000603000000000000" pitchFamily="2" charset="-52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Miama Nueva" panose="02000603000000000000" pitchFamily="2" charset="-52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Miama Nueva" panose="02000603000000000000" pitchFamily="2" charset="-52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61084452788527"/>
          <c:y val="3.9725683667934795E-2"/>
          <c:w val="0.39838915547211473"/>
          <c:h val="0.96027431633206528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Miama Nueva" panose="02000603000000000000" pitchFamily="2" charset="-52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E9638-0D72-4540-BFD0-1957B35A2F0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F1C6E-1B57-48BF-8616-35192EECD342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cs typeface="Times New Roman" pitchFamily="18" charset="0"/>
            </a:rPr>
            <a:t>9342,1 </a:t>
          </a:r>
          <a:r>
            <a:rPr lang="ru-RU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cs typeface="Times New Roman" pitchFamily="18" charset="0"/>
            </a:rPr>
            <a:t>тыс.рублей</a:t>
          </a:r>
          <a:endParaRPr lang="ru-RU" sz="2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ama Nueva" panose="02000603000000000000" pitchFamily="2" charset="-52"/>
            <a:cs typeface="Times New Roman" pitchFamily="18" charset="0"/>
          </a:endParaRPr>
        </a:p>
      </dgm:t>
    </dgm:pt>
    <dgm:pt modelId="{10740DFD-C4A6-4208-A967-057C68281807}" type="parTrans" cxnId="{5BA98A36-6101-415B-A2C2-DC77EE277134}">
      <dgm:prSet/>
      <dgm:spPr/>
      <dgm:t>
        <a:bodyPr/>
        <a:lstStyle/>
        <a:p>
          <a:endParaRPr lang="ru-RU"/>
        </a:p>
      </dgm:t>
    </dgm:pt>
    <dgm:pt modelId="{220C68A5-FA77-4CCE-8B2C-AC98C342640B}" type="sibTrans" cxnId="{5BA98A36-6101-415B-A2C2-DC77EE277134}">
      <dgm:prSet/>
      <dgm:spPr/>
      <dgm:t>
        <a:bodyPr/>
        <a:lstStyle/>
        <a:p>
          <a:endParaRPr lang="ru-RU"/>
        </a:p>
      </dgm:t>
    </dgm:pt>
    <dgm:pt modelId="{A589CD37-80AA-4E2B-8DC3-DA956F8A7903}">
      <dgm:prSet phldrT="[Текст]"/>
      <dgm:spPr>
        <a:solidFill>
          <a:schemeClr val="accent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rPr>
            <a:t>Осуществление внешнего муниципального финансового контроля поселения </a:t>
          </a:r>
        </a:p>
        <a:p>
          <a:r>
            <a:rPr lang="ru-RU" b="1" dirty="0" smtClean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rPr>
            <a:t>236,0 тыс. рублей 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AFDD29-82AD-46FE-9D1F-D538AAB0F034}" type="parTrans" cxnId="{127DB66D-DA29-42DB-9A62-3076AF952217}">
      <dgm:prSet/>
      <dgm:spPr>
        <a:solidFill>
          <a:schemeClr val="accent2"/>
        </a:solidFill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FFD6EB3A-F816-421C-A51B-228842EADEA7}" type="sibTrans" cxnId="{127DB66D-DA29-42DB-9A62-3076AF952217}">
      <dgm:prSet/>
      <dgm:spPr/>
      <dgm:t>
        <a:bodyPr/>
        <a:lstStyle/>
        <a:p>
          <a:endParaRPr lang="ru-RU"/>
        </a:p>
      </dgm:t>
    </dgm:pt>
    <dgm:pt modelId="{634AE35D-C9E2-4476-87BC-9B5D4E10F475}">
      <dgm:prSet phldrT="[Текст]"/>
      <dgm:spPr>
        <a:solidFill>
          <a:schemeClr val="accent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Miama Nueva" panose="02000603000000000000" pitchFamily="2" charset="-52"/>
              <a:ea typeface="+mn-ea"/>
              <a:cs typeface="Times New Roman" pitchFamily="18" charset="0"/>
            </a:rPr>
            <a:t>Создание условий для организации досуга и обеспечения жителей поселения услугами организаций культуры </a:t>
          </a:r>
        </a:p>
        <a:p>
          <a:pPr rtl="0"/>
          <a:r>
            <a:rPr lang="ru-RU" b="1" dirty="0" smtClean="0">
              <a:solidFill>
                <a:srgbClr val="002060"/>
              </a:solidFill>
              <a:latin typeface="Miama Nueva" panose="02000603000000000000" pitchFamily="2" charset="-52"/>
              <a:ea typeface="+mn-ea"/>
              <a:cs typeface="Times New Roman" pitchFamily="18" charset="0"/>
            </a:rPr>
            <a:t>9106,1 тыс.рублей</a:t>
          </a:r>
        </a:p>
        <a:p>
          <a:pPr rtl="0"/>
          <a:endParaRPr lang="ru-RU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D1B09-8270-4F50-8AD5-5E69AB18CBF6}" type="parTrans" cxnId="{DEC96D03-09DE-4F3B-91F7-70975EEA1204}">
      <dgm:prSet/>
      <dgm:spPr>
        <a:solidFill>
          <a:schemeClr val="accent2"/>
        </a:solidFill>
      </dgm:spPr>
      <dgm:t>
        <a:bodyPr/>
        <a:lstStyle/>
        <a:p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DADCA56-E5B1-4F36-8FDC-93942B0067E5}" type="sibTrans" cxnId="{DEC96D03-09DE-4F3B-91F7-70975EEA1204}">
      <dgm:prSet/>
      <dgm:spPr/>
      <dgm:t>
        <a:bodyPr/>
        <a:lstStyle/>
        <a:p>
          <a:endParaRPr lang="ru-RU"/>
        </a:p>
      </dgm:t>
    </dgm:pt>
    <dgm:pt modelId="{9551333C-A88F-4FF2-B4B2-512069336806}" type="pres">
      <dgm:prSet presAssocID="{3FDE9638-0D72-4540-BFD0-1957B35A2F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ADFA7-BF79-404B-9298-716B2F7FE498}" type="pres">
      <dgm:prSet presAssocID="{C9AF1C6E-1B57-48BF-8616-35192EECD342}" presName="centerShape" presStyleLbl="node0" presStyleIdx="0" presStyleCnt="1" custScaleX="135398" custScaleY="113449" custLinFactNeighborX="2703" custLinFactNeighborY="-11111"/>
      <dgm:spPr/>
      <dgm:t>
        <a:bodyPr/>
        <a:lstStyle/>
        <a:p>
          <a:endParaRPr lang="ru-RU"/>
        </a:p>
      </dgm:t>
    </dgm:pt>
    <dgm:pt modelId="{11BD5D6E-CEFD-4A0B-9EAA-568AEA645378}" type="pres">
      <dgm:prSet presAssocID="{53AFDD29-82AD-46FE-9D1F-D538AAB0F034}" presName="parTrans" presStyleLbl="bgSibTrans2D1" presStyleIdx="0" presStyleCnt="2" custAng="21562102" custScaleX="41863" custLinFactNeighborX="39134" custLinFactNeighborY="9995" custRadScaleRad="198419" custRadScaleInc="-2147483648"/>
      <dgm:spPr/>
      <dgm:t>
        <a:bodyPr/>
        <a:lstStyle/>
        <a:p>
          <a:endParaRPr lang="ru-RU"/>
        </a:p>
      </dgm:t>
    </dgm:pt>
    <dgm:pt modelId="{3043E045-C707-4A4F-9201-8122F877FA1F}" type="pres">
      <dgm:prSet presAssocID="{A589CD37-80AA-4E2B-8DC3-DA956F8A7903}" presName="node" presStyleLbl="node1" presStyleIdx="0" presStyleCnt="2" custScaleY="142617" custRadScaleRad="100099" custRadScaleInc="-21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5E384-C909-45C7-A0A9-5B8D726E8BDB}" type="pres">
      <dgm:prSet presAssocID="{A85D1B09-8270-4F50-8AD5-5E69AB18CBF6}" presName="parTrans" presStyleLbl="bgSibTrans2D1" presStyleIdx="1" presStyleCnt="2" custAng="10899615" custFlipHor="1" custScaleX="42958" custScaleY="101749" custLinFactNeighborX="-38955" custLinFactNeighborY="14295"/>
      <dgm:spPr/>
      <dgm:t>
        <a:bodyPr/>
        <a:lstStyle/>
        <a:p>
          <a:endParaRPr lang="ru-RU"/>
        </a:p>
      </dgm:t>
    </dgm:pt>
    <dgm:pt modelId="{CF877059-21CC-49C9-BBBF-893E0A3681B7}" type="pres">
      <dgm:prSet presAssocID="{634AE35D-C9E2-4476-87BC-9B5D4E10F475}" presName="node" presStyleLbl="node1" presStyleIdx="1" presStyleCnt="2" custScaleX="99661" custScaleY="138963" custRadScaleRad="108732" custRadScaleInc="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95E0A-A7D6-43D9-998A-9CEDF31A31DB}" type="presOf" srcId="{A85D1B09-8270-4F50-8AD5-5E69AB18CBF6}" destId="{3B85E384-C909-45C7-A0A9-5B8D726E8BDB}" srcOrd="0" destOrd="0" presId="urn:microsoft.com/office/officeart/2005/8/layout/radial4"/>
    <dgm:cxn modelId="{65DA2768-B65E-46C8-AA6E-1A667DCCDD28}" type="presOf" srcId="{634AE35D-C9E2-4476-87BC-9B5D4E10F475}" destId="{CF877059-21CC-49C9-BBBF-893E0A3681B7}" srcOrd="0" destOrd="0" presId="urn:microsoft.com/office/officeart/2005/8/layout/radial4"/>
    <dgm:cxn modelId="{553445E9-1E94-4DBA-AFE0-1F5D872DF844}" type="presOf" srcId="{C9AF1C6E-1B57-48BF-8616-35192EECD342}" destId="{39FADFA7-BF79-404B-9298-716B2F7FE498}" srcOrd="0" destOrd="0" presId="urn:microsoft.com/office/officeart/2005/8/layout/radial4"/>
    <dgm:cxn modelId="{20BCEECE-1233-4A15-8CB7-52EF5954C1F9}" type="presOf" srcId="{3FDE9638-0D72-4540-BFD0-1957B35A2F03}" destId="{9551333C-A88F-4FF2-B4B2-512069336806}" srcOrd="0" destOrd="0" presId="urn:microsoft.com/office/officeart/2005/8/layout/radial4"/>
    <dgm:cxn modelId="{AE544E6C-1A1A-4945-B12F-5751897F5A9E}" type="presOf" srcId="{A589CD37-80AA-4E2B-8DC3-DA956F8A7903}" destId="{3043E045-C707-4A4F-9201-8122F877FA1F}" srcOrd="0" destOrd="0" presId="urn:microsoft.com/office/officeart/2005/8/layout/radial4"/>
    <dgm:cxn modelId="{127DB66D-DA29-42DB-9A62-3076AF952217}" srcId="{C9AF1C6E-1B57-48BF-8616-35192EECD342}" destId="{A589CD37-80AA-4E2B-8DC3-DA956F8A7903}" srcOrd="0" destOrd="0" parTransId="{53AFDD29-82AD-46FE-9D1F-D538AAB0F034}" sibTransId="{FFD6EB3A-F816-421C-A51B-228842EADEA7}"/>
    <dgm:cxn modelId="{DEC96D03-09DE-4F3B-91F7-70975EEA1204}" srcId="{C9AF1C6E-1B57-48BF-8616-35192EECD342}" destId="{634AE35D-C9E2-4476-87BC-9B5D4E10F475}" srcOrd="1" destOrd="0" parTransId="{A85D1B09-8270-4F50-8AD5-5E69AB18CBF6}" sibTransId="{7DADCA56-E5B1-4F36-8FDC-93942B0067E5}"/>
    <dgm:cxn modelId="{031044C9-756C-4805-A1AF-C2DD4041F750}" type="presOf" srcId="{53AFDD29-82AD-46FE-9D1F-D538AAB0F034}" destId="{11BD5D6E-CEFD-4A0B-9EAA-568AEA645378}" srcOrd="0" destOrd="0" presId="urn:microsoft.com/office/officeart/2005/8/layout/radial4"/>
    <dgm:cxn modelId="{5BA98A36-6101-415B-A2C2-DC77EE277134}" srcId="{3FDE9638-0D72-4540-BFD0-1957B35A2F03}" destId="{C9AF1C6E-1B57-48BF-8616-35192EECD342}" srcOrd="0" destOrd="0" parTransId="{10740DFD-C4A6-4208-A967-057C68281807}" sibTransId="{220C68A5-FA77-4CCE-8B2C-AC98C342640B}"/>
    <dgm:cxn modelId="{62D7D4B3-8E83-4FE1-AA2F-3BA8DEC2206A}" type="presParOf" srcId="{9551333C-A88F-4FF2-B4B2-512069336806}" destId="{39FADFA7-BF79-404B-9298-716B2F7FE498}" srcOrd="0" destOrd="0" presId="urn:microsoft.com/office/officeart/2005/8/layout/radial4"/>
    <dgm:cxn modelId="{4AD41F9D-CA80-4B2F-A359-BAA15C9C1DED}" type="presParOf" srcId="{9551333C-A88F-4FF2-B4B2-512069336806}" destId="{11BD5D6E-CEFD-4A0B-9EAA-568AEA645378}" srcOrd="1" destOrd="0" presId="urn:microsoft.com/office/officeart/2005/8/layout/radial4"/>
    <dgm:cxn modelId="{5DA3DF19-D5D3-438B-B66D-566DF62EEEE3}" type="presParOf" srcId="{9551333C-A88F-4FF2-B4B2-512069336806}" destId="{3043E045-C707-4A4F-9201-8122F877FA1F}" srcOrd="2" destOrd="0" presId="urn:microsoft.com/office/officeart/2005/8/layout/radial4"/>
    <dgm:cxn modelId="{524A3369-D138-4F79-92E4-B2C6BF3DE580}" type="presParOf" srcId="{9551333C-A88F-4FF2-B4B2-512069336806}" destId="{3B85E384-C909-45C7-A0A9-5B8D726E8BDB}" srcOrd="3" destOrd="0" presId="urn:microsoft.com/office/officeart/2005/8/layout/radial4"/>
    <dgm:cxn modelId="{45CDB561-6040-4103-9147-373A9EF54566}" type="presParOf" srcId="{9551333C-A88F-4FF2-B4B2-512069336806}" destId="{CF877059-21CC-49C9-BBBF-893E0A3681B7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ADFA7-BF79-404B-9298-716B2F7FE498}">
      <dsp:nvSpPr>
        <dsp:cNvPr id="0" name=""/>
        <dsp:cNvSpPr/>
      </dsp:nvSpPr>
      <dsp:spPr>
        <a:xfrm>
          <a:off x="2981582" y="682155"/>
          <a:ext cx="2876331" cy="241005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cs typeface="Times New Roman" pitchFamily="18" charset="0"/>
            </a:rPr>
            <a:t>9342,1 </a:t>
          </a:r>
          <a:r>
            <a:rPr lang="ru-RU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cs typeface="Times New Roman" pitchFamily="18" charset="0"/>
            </a:rPr>
            <a:t>тыс.рублей</a:t>
          </a:r>
          <a:endParaRPr lang="ru-RU" sz="2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ama Nueva" panose="02000603000000000000" pitchFamily="2" charset="-52"/>
            <a:cs typeface="Times New Roman" pitchFamily="18" charset="0"/>
          </a:endParaRPr>
        </a:p>
      </dsp:txBody>
      <dsp:txXfrm>
        <a:off x="3402811" y="1035100"/>
        <a:ext cx="2033873" cy="1704167"/>
      </dsp:txXfrm>
    </dsp:sp>
    <dsp:sp modelId="{11BD5D6E-CEFD-4A0B-9EAA-568AEA645378}">
      <dsp:nvSpPr>
        <dsp:cNvPr id="0" name=""/>
        <dsp:cNvSpPr/>
      </dsp:nvSpPr>
      <dsp:spPr>
        <a:xfrm rot="10913618">
          <a:off x="2485061" y="1548998"/>
          <a:ext cx="555568" cy="605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3E045-C707-4A4F-9201-8122F877FA1F}">
      <dsp:nvSpPr>
        <dsp:cNvPr id="0" name=""/>
        <dsp:cNvSpPr/>
      </dsp:nvSpPr>
      <dsp:spPr>
        <a:xfrm>
          <a:off x="571514" y="610687"/>
          <a:ext cx="2018135" cy="230256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rPr>
            <a:t>Осуществление внешнего муниципального финансового контроля поселения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rPr>
            <a:t>236,0 тыс. рублей 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623" y="669796"/>
        <a:ext cx="1899917" cy="2184345"/>
      </dsp:txXfrm>
    </dsp:sp>
    <dsp:sp modelId="{3B85E384-C909-45C7-A0A9-5B8D726E8BDB}">
      <dsp:nvSpPr>
        <dsp:cNvPr id="0" name=""/>
        <dsp:cNvSpPr/>
      </dsp:nvSpPr>
      <dsp:spPr>
        <a:xfrm rot="10838649" flipH="1">
          <a:off x="5796618" y="1579180"/>
          <a:ext cx="549893" cy="6160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77059-21CC-49C9-BBBF-893E0A3681B7}">
      <dsp:nvSpPr>
        <dsp:cNvPr id="0" name=""/>
        <dsp:cNvSpPr/>
      </dsp:nvSpPr>
      <dsp:spPr>
        <a:xfrm>
          <a:off x="6204088" y="653127"/>
          <a:ext cx="2011293" cy="224356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Miama Nueva" panose="02000603000000000000" pitchFamily="2" charset="-52"/>
              <a:ea typeface="+mn-ea"/>
              <a:cs typeface="Times New Roman" pitchFamily="18" charset="0"/>
            </a:rPr>
            <a:t>Создание условий для организации досуга и обеспечения жителей поселения услугами организаций культуры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Miama Nueva" panose="02000603000000000000" pitchFamily="2" charset="-52"/>
              <a:ea typeface="+mn-ea"/>
              <a:cs typeface="Times New Roman" pitchFamily="18" charset="0"/>
            </a:rPr>
            <a:t>9106,1 тыс.рублей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2997" y="712036"/>
        <a:ext cx="1893475" cy="212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0.29565</cdr:x>
      <cdr:y>0.0492</cdr:y>
    </cdr:from>
    <cdr:to>
      <cdr:x>0.77391</cdr:x>
      <cdr:y>0.17971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448254" y="260828"/>
          <a:ext cx="3960458" cy="69188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</a:rPr>
            <a:t>11 500,1 тыс. рублей</a:t>
          </a:r>
          <a:endParaRPr lang="ru-RU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ama Nueva" panose="02000603000000000000" pitchFamily="2" charset="-5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0.30052</cdr:x>
      <cdr:y>0.02965</cdr:y>
    </cdr:from>
    <cdr:to>
      <cdr:x>0.75475</cdr:x>
      <cdr:y>0.14823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523232" y="144033"/>
          <a:ext cx="3813816" cy="5760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</a:rPr>
            <a:t>75 343,3 тыс. рублей</a:t>
          </a:r>
          <a:endParaRPr lang="ru-RU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ama Nueva" panose="02000603000000000000" pitchFamily="2" charset="-52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0.05055</cdr:x>
      <cdr:y>0.02754</cdr:y>
    </cdr:from>
    <cdr:to>
      <cdr:x>0.54517</cdr:x>
      <cdr:y>0.13772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16194" y="144016"/>
          <a:ext cx="4071966" cy="57606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</a:rPr>
            <a:t>134 903,3 тыс. рублей</a:t>
          </a:r>
          <a:endParaRPr lang="ru-RU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ama Nueva" panose="02000603000000000000" pitchFamily="2" charset="-5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6A78C28C-2F5E-4E8F-ABDB-D88A59CE5DB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92227543-2EBF-4137-8F75-FC03D7397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1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54A65B32-99CA-4A45-BAD5-B32DEF4CD677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807EBBC-67CC-45D1-B152-54204DB81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7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2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51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6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1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5A84-A049-441C-AAA6-8B3B15B001A5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0FFD-D37E-403F-857E-D1C7E2B6631B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8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5F21-58CD-4241-8834-2B19F00A626C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1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34DB-9189-49AC-8AFE-F5C06CF5F207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4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AC5E-6817-4C5D-8A10-09861174D0D6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8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F367-E6D3-4F36-950C-5FBB3D19E242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8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87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9198-C9FB-40DD-9288-F2D31CDAEB08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6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11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6060-C41B-4E2C-87B3-0DFBC6FC1816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48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2510-7285-4CEA-A58C-3B9A2834E2DE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156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2510-7285-4CEA-A58C-3B9A2834E2DE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348466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2510-7285-4CEA-A58C-3B9A2834E2DE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1877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2510-7285-4CEA-A58C-3B9A2834E2DE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02035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2510-7285-4CEA-A58C-3B9A2834E2DE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3982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812-D79A-4D72-BD07-841C7C275736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82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1D7-8057-44CC-A61C-D0C40380A17D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58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5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0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9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2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2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C5E5-4773-44CD-B29B-90CDBA1A900D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1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23" r:id="rId13"/>
    <p:sldLayoutId id="2147484524" r:id="rId14"/>
    <p:sldLayoutId id="2147484525" r:id="rId15"/>
    <p:sldLayoutId id="2147484526" r:id="rId16"/>
    <p:sldLayoutId id="21474844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10.gif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microsoft.com/office/2007/relationships/hdphoto" Target="../media/hdphoto1.wdp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1\Desktop\рис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712075" y="7760204"/>
            <a:ext cx="2568507" cy="1718759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502303" y="2745998"/>
            <a:ext cx="8208912" cy="756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Бюджет для граждан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7022" y="5805264"/>
            <a:ext cx="885947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к бюджету Новопокровского сельского поселения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Новопокровского района на 2023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384" y="159561"/>
            <a:ext cx="3510504" cy="26328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3483"/>
            <a:ext cx="1963966" cy="24525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" y="3604055"/>
            <a:ext cx="3515181" cy="23507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11" y="258022"/>
            <a:ext cx="3752098" cy="25139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57" y="3789041"/>
            <a:ext cx="3142639" cy="20950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16" y="3789041"/>
            <a:ext cx="2983789" cy="19954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20997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2154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928662" y="270923"/>
            <a:ext cx="7858180" cy="10001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Структура доходов бюджета Новопокровского сельского поселения</a:t>
            </a:r>
          </a:p>
          <a:p>
            <a:pPr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на 2023 год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5003800" y="3279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1285852" y="2928934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7358082" y="2928934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4357686" y="2928934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7402" y="1628799"/>
            <a:ext cx="6610735" cy="106378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ДОХОДЫ БЮДЖЕТА ПОСЕЛЕНИЯ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132 484,4</a:t>
            </a:r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  <a:endParaRPr lang="ru-RU" dirty="0">
              <a:solidFill>
                <a:srgbClr val="002060"/>
              </a:solidFill>
              <a:latin typeface="Miama Nueva" panose="02000603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1258" y="3933056"/>
            <a:ext cx="2592288" cy="2420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chemeClr val="accent5">
                    <a:lumMod val="50000"/>
                  </a:schemeClr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25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102 968,6</a:t>
            </a:r>
            <a:r>
              <a:rPr lang="ru-RU" sz="12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  <a:p>
            <a:pPr algn="ctr"/>
            <a:r>
              <a:rPr lang="ru-RU" sz="1250" dirty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п</a:t>
            </a:r>
            <a:r>
              <a:rPr lang="ru-RU" sz="12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оступления от уплаты налогов, установленных Налоговым Кодексом РФ: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- налог на доходы физических лиц;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- земельный налог;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- налог на имущество;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- другие.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67854" y="3933056"/>
            <a:ext cx="2664296" cy="2420888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11 500,1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- доходы от использования муниципального имущества;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- доходы от оказания платных услуг (работ) и компенсации затрат государства.</a:t>
            </a:r>
            <a:endParaRPr lang="ru-RU" sz="1200" dirty="0">
              <a:solidFill>
                <a:srgbClr val="002060"/>
              </a:solidFill>
              <a:latin typeface="Miama Nueva" panose="02000603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8039" y="3933056"/>
            <a:ext cx="2520280" cy="2420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18 015,7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оступления в бюджет на безвозмездной и безвозвратной основе: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- дотации;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- субвенции;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- субсидии;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-межбюджетные трансферты.</a:t>
            </a:r>
            <a:endParaRPr lang="ru-RU" sz="1200" dirty="0">
              <a:solidFill>
                <a:srgbClr val="002060"/>
              </a:solidFill>
              <a:latin typeface="Miama Nueva" panose="02000603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648" y="135441"/>
            <a:ext cx="720080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Основные налогоплательщики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8506"/>
            <a:ext cx="2916325" cy="19442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1" y="1356297"/>
            <a:ext cx="2916325" cy="34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ОАО «ВИКОР»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6" y="4697746"/>
            <a:ext cx="2453470" cy="181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96817"/>
            <a:ext cx="1800200" cy="202759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79912" y="1342652"/>
            <a:ext cx="2448272" cy="34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ОАО «КУБАНЬ»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3672" y="1342652"/>
            <a:ext cx="2088232" cy="440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ООО «ОТКОРМОЧНЫЙ-АМЕТИСТ»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664877"/>
            <a:ext cx="2806673" cy="187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90172"/>
            <a:ext cx="2664296" cy="182648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1" y="4221088"/>
            <a:ext cx="2806673" cy="44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ОАО «НОВОПОКРОВСКОЕ ДРСУ»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4221088"/>
            <a:ext cx="2664296" cy="44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КФХ «АЛЕКС»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221088"/>
            <a:ext cx="2448272" cy="3659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ИП глава КФХ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ОГНЕВА А.А.</a:t>
            </a:r>
          </a:p>
        </p:txBody>
      </p:sp>
      <p:pic>
        <p:nvPicPr>
          <p:cNvPr id="2050" name="Picture 2" descr="C:\Users\mk\Desktop\РАБОТА\Мое\БЮДЖЕТ ДЛЯ ГРАЖДАН\к бюджет для граждан на 2022\коровки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93" y="1838506"/>
            <a:ext cx="28575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6969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itchFamily="18" charset="0"/>
              </a:rPr>
              <a:t>Структура налоговых доходов бюджета Новопокровского сельского поселения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itchFamily="18" charset="0"/>
              </a:rPr>
              <a:t>в 2023 году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08589814"/>
              </p:ext>
            </p:extLst>
          </p:nvPr>
        </p:nvGraphicFramePr>
        <p:xfrm>
          <a:off x="642910" y="1643050"/>
          <a:ext cx="8060906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843808" y="1428800"/>
            <a:ext cx="40324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102 968,6 тыс. рублей</a:t>
            </a: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134" y="75320"/>
            <a:ext cx="7665338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Структура неналоговых доходов бюджета Новопокровского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сельского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поселения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в 2023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87425154"/>
              </p:ext>
            </p:extLst>
          </p:nvPr>
        </p:nvGraphicFramePr>
        <p:xfrm>
          <a:off x="539552" y="1367982"/>
          <a:ext cx="8280920" cy="530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76769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Безвозмездные поступления в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бюджет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Новопокровского сельского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поселения </a:t>
            </a:r>
          </a:p>
          <a:p>
            <a:pPr algn="ctr">
              <a:defRPr/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в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 2023 году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ea typeface="+mj-ea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792544" y="2780928"/>
            <a:ext cx="4071966" cy="151216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6210,1</a:t>
            </a:r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тыс. рублей</a:t>
            </a:r>
            <a:endParaRPr lang="ru-RU" sz="12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255742" y="4365104"/>
            <a:ext cx="4172241" cy="114300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Субвенции бюджетам сельских поселений на выполнение передаваемых полномочий субъектов Российской Федерации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7,6</a:t>
            </a:r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  тыс. рублей</a:t>
            </a:r>
            <a:endParaRPr lang="ru-RU" sz="14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743" y="2713480"/>
            <a:ext cx="3668185" cy="114300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Дотации бюджетам сельских поселений на выравнивание бюджетной обеспеченности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11748,0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5472" y="4581128"/>
            <a:ext cx="3589038" cy="96270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Прочие безвозмездные </a:t>
            </a:r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поступления в бюджет сельского поселения</a:t>
            </a:r>
            <a:endParaRPr lang="ru-RU" sz="1400" dirty="0" smtClean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50,0</a:t>
            </a:r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тыс.рублей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1484784"/>
            <a:ext cx="388843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18 015,7 тыс. рублей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</a:endParaRPr>
          </a:p>
        </p:txBody>
      </p:sp>
      <p:pic>
        <p:nvPicPr>
          <p:cNvPr id="10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6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85727"/>
            <a:ext cx="7786742" cy="121444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Структура финансового обеспечения</a:t>
            </a:r>
          </a:p>
          <a:p>
            <a:pPr algn="ctr">
              <a:spcBef>
                <a:spcPct val="0"/>
              </a:spcBef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 муниципальных учреждений </a:t>
            </a:r>
            <a:endParaRPr lang="ru-RU" sz="26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на 2023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36391588"/>
              </p:ext>
            </p:extLst>
          </p:nvPr>
        </p:nvGraphicFramePr>
        <p:xfrm>
          <a:off x="352242" y="1500172"/>
          <a:ext cx="8684254" cy="524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7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89844625"/>
              </p:ext>
            </p:extLst>
          </p:nvPr>
        </p:nvGraphicFramePr>
        <p:xfrm>
          <a:off x="285720" y="1460977"/>
          <a:ext cx="8534752" cy="346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165417"/>
            <a:ext cx="7704856" cy="1372231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Объём межбюджетных трансфертов, 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предоставляемых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бюджету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муниципального образования </a:t>
            </a:r>
          </a:p>
          <a:p>
            <a:pPr algn="ctr">
              <a:spcBef>
                <a:spcPct val="0"/>
              </a:spcBef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Новопокровский район,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 2023 году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ea typeface="+mj-ea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89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786322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Руководствуясь пунктом 2 постановления Законодательного собрания Краснодарского края от 11 декабря 2018 года №826-П «О ходе реализации Закона Краснодарского края «О закреплении за сельскими поселениями Краснодарского края отдельных вопросов местного значения городских поселений» принято решение о самостоятельном осуществлении в 2023 году полномочий по обеспечению условий для развития на территории поселения физической культуры, школьного спорта и массового спорта, организации проведения официальных физкультурно-оздоровительных и спортивных мероприятий поселения.</a:t>
            </a:r>
            <a:endParaRPr lang="ru-RU" sz="1350" dirty="0" smtClean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9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258" y="142852"/>
            <a:ext cx="77362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Новопокровского сельского поселения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на 2023 год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72620627"/>
              </p:ext>
            </p:extLst>
          </p:nvPr>
        </p:nvGraphicFramePr>
        <p:xfrm>
          <a:off x="268514" y="1484784"/>
          <a:ext cx="8232576" cy="52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1776" y="188640"/>
            <a:ext cx="7200800" cy="8829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Программная часть бюджета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Новопокровского сельского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поселения </a:t>
            </a:r>
          </a:p>
          <a:p>
            <a:pPr algn="ctr">
              <a:spcBef>
                <a:spcPct val="0"/>
              </a:spcBef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на 2023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год </a:t>
            </a:r>
          </a:p>
        </p:txBody>
      </p:sp>
      <p:sp>
        <p:nvSpPr>
          <p:cNvPr id="6" name="AutoShape 2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14810" y="5643554"/>
            <a:ext cx="4214842" cy="109781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b="1" dirty="0" smtClean="0">
                <a:solidFill>
                  <a:schemeClr val="accent5">
                    <a:lumMod val="50000"/>
                  </a:schemeClr>
                </a:solidFill>
                <a:latin typeface="Miama Nueva" panose="02000603000000000000" pitchFamily="2" charset="-52"/>
                <a:cs typeface="Times New Roman" pitchFamily="18" charset="0"/>
              </a:rPr>
              <a:t>81,5%  расходов сформированы  в рамках муниципальных  программ</a:t>
            </a:r>
            <a:endParaRPr lang="ru-RU" sz="1550" b="1" dirty="0">
              <a:solidFill>
                <a:schemeClr val="accent5">
                  <a:lumMod val="50000"/>
                </a:schemeClr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0375" y="1228695"/>
            <a:ext cx="3463553" cy="71438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Развитие сети автомобильных дорог </a:t>
            </a:r>
            <a:r>
              <a:rPr lang="ru-RU" sz="1200" dirty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овопокровского сельского поселения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7685,3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9006" y="2066082"/>
            <a:ext cx="3446289" cy="5817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Обеспечение безопасности населения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386,1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007" y="2816163"/>
            <a:ext cx="3451144" cy="49949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Развитие культуры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12532,7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375" y="3520934"/>
            <a:ext cx="3454920" cy="6492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Молодежь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Новопокровского сельского поселения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5244,6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7639" y="4404981"/>
            <a:ext cx="3446289" cy="87741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Развитие топливно-энергетического комплекса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12001,8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323" y="5450382"/>
            <a:ext cx="3429024" cy="95379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Развитие жилищно-коммунального хозяйства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70725,8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32877" y="1333857"/>
            <a:ext cx="342902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Информационное освещение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448,0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14942" y="2132856"/>
            <a:ext cx="3429024" cy="58176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Формирование современной городской среды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250,0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14942" y="2996952"/>
            <a:ext cx="3429024" cy="57492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Казачество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Новопокровского сельского поселения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123,6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14942" y="3789040"/>
            <a:ext cx="3429024" cy="706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 развитии субъектов малого бизнеса Новопокровского сельского поселения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32,0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14942" y="4725144"/>
            <a:ext cx="342902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Социальная поддержка граждан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533,1</a:t>
            </a:r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тыс. рублей</a:t>
            </a:r>
          </a:p>
        </p:txBody>
      </p:sp>
      <p:pic>
        <p:nvPicPr>
          <p:cNvPr id="23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2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-19634"/>
            <a:ext cx="7632848" cy="11430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Дорожное хозяйство </a:t>
            </a:r>
          </a:p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(Дорожный фонд)</a:t>
            </a:r>
          </a:p>
        </p:txBody>
      </p:sp>
      <p:sp>
        <p:nvSpPr>
          <p:cNvPr id="8" name="Скругленный прямоугольник 1"/>
          <p:cNvSpPr/>
          <p:nvPr/>
        </p:nvSpPr>
        <p:spPr>
          <a:xfrm>
            <a:off x="1187624" y="1137996"/>
            <a:ext cx="7416824" cy="85725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Объем дорожного фонда </a:t>
            </a:r>
            <a:r>
              <a:rPr lang="ru-RU" altLang="ru-RU" sz="20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в 2023 году составит</a:t>
            </a:r>
            <a:r>
              <a:rPr lang="ru-RU" altLang="ru-RU" sz="2000" b="1" dirty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7685,3 тыс</a:t>
            </a:r>
            <a:r>
              <a:rPr lang="ru-RU" altLang="ru-RU" sz="2000" b="1" dirty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. </a:t>
            </a:r>
            <a:r>
              <a:rPr lang="ru-RU" altLang="ru-RU" sz="20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рублей</a:t>
            </a:r>
            <a:endParaRPr lang="ru-RU" altLang="ru-RU" sz="2000" b="1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78047" y="1841404"/>
            <a:ext cx="4536504" cy="4843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	</a:t>
            </a:r>
            <a:r>
              <a:rPr lang="ru-RU" sz="13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В рамках подпрограммы «Строительство, реконструкция, капитальный ремонт и содержание автомобильных дорог общего пользования местного значения и сооружений на  них на территории Новопокровского сельского поселения»  муниципальной программы «Развитие сети автомобильных дорог Новопокровского сельского поселения» в 2023 году предусмотрено 4300,0 тыс. рублей на модернизацию, ямочный ремонт  и содержание автомобильных дорог. </a:t>
            </a:r>
            <a:r>
              <a:rPr lang="ru-RU" sz="1350" dirty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                                   	Остальные средства будут направлены на обеспечение безопасности на автомобильных дорогах (нанесение горизонтальной разметки, установка искусственных неровностей, дорожных ограждений и знаков). </a:t>
            </a:r>
          </a:p>
          <a:p>
            <a:pPr algn="just"/>
            <a:r>
              <a:rPr lang="ru-RU" sz="1350" dirty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	</a:t>
            </a:r>
            <a:r>
              <a:rPr lang="ru-RU" sz="13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Краевое и федеральное финансирование на капитальный ремонт и ремонт автомобильных дорог в 2023 году не предусмотрено.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1" y="2060848"/>
            <a:ext cx="3918011" cy="23021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2" y="4509120"/>
            <a:ext cx="3827135" cy="21754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2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23928" y="1500174"/>
            <a:ext cx="4934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3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Ежегодно, перед принятием главного финансового документа, Вам представляется возможность ознакомиться с информацией об управлении общественными финансами нашего поселения.</a:t>
            </a:r>
          </a:p>
          <a:p>
            <a:pPr indent="457200" algn="just"/>
            <a:r>
              <a:rPr lang="ru-RU" sz="13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Главной задачей при формировании бюджета является формирование такого объема расходов, который бы соответствовал реальному прогнозу доходов поселения.</a:t>
            </a:r>
          </a:p>
          <a:p>
            <a:pPr indent="457200" algn="just"/>
            <a:r>
              <a:rPr lang="ru-RU" sz="13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Немаловажным инструментом повышения ответственности участников бюджетного процесса является открытость и прозрачность основных аспектов бюджетного планирования.</a:t>
            </a:r>
          </a:p>
          <a:p>
            <a:pPr indent="457200" algn="just"/>
            <a:endParaRPr lang="ru-RU" sz="1350" dirty="0" smtClean="0">
              <a:solidFill>
                <a:schemeClr val="accent5">
                  <a:lumMod val="50000"/>
                </a:schemeClr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0058" y="215842"/>
            <a:ext cx="73826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Уважаемые жители</a:t>
            </a:r>
          </a:p>
          <a:p>
            <a:pPr algn="ctr"/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Новопокровского сельского поселения!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</a:endParaRPr>
          </a:p>
        </p:txBody>
      </p:sp>
      <p:pic>
        <p:nvPicPr>
          <p:cNvPr id="3074" name="Picture 2" descr="C:\Users\mk\Desktop\к бюджету 22\Серенко А.Ф\DSC08640Богдан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5337" y="-7081838"/>
            <a:ext cx="3908852" cy="24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953" y="5901379"/>
            <a:ext cx="8430327" cy="839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Глава</a:t>
            </a:r>
          </a:p>
          <a:p>
            <a:pPr algn="just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Новопокровского сельского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поселения</a:t>
            </a:r>
          </a:p>
          <a:p>
            <a:pPr algn="just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Новопокровского района					    А.А. Богданов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1" y="1432666"/>
            <a:ext cx="3528392" cy="25873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4221088"/>
            <a:ext cx="8352928" cy="18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/>
            <a:r>
              <a:rPr lang="ru-RU" sz="1350" dirty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Бюджет поселения – это достаточно сложный документ, с множеством специфических понятий, классификаций и цифр, которые понятны специалистам в данной сфере.</a:t>
            </a:r>
          </a:p>
          <a:p>
            <a:pPr lvl="0" indent="457200" algn="just"/>
            <a:r>
              <a:rPr lang="ru-RU" sz="1350" dirty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Граждане – и как налогоплательщики, и как потребители общественных благ - могут ознакомиться с задачами и приоритетными направлениями бюджетной политики, основными условиями формирования и исполнения бюджета, источниками доходов и обоснованиями  бюджетных расходов в доступной и понятной </a:t>
            </a:r>
            <a:r>
              <a:rPr lang="ru-RU" sz="13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форме.</a:t>
            </a:r>
          </a:p>
        </p:txBody>
      </p:sp>
    </p:spTree>
    <p:extLst>
      <p:ext uri="{BB962C8B-B14F-4D97-AF65-F5344CB8AC3E}">
        <p14:creationId xmlns:p14="http://schemas.microsoft.com/office/powerpoint/2010/main" val="3138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0" y="908050"/>
            <a:ext cx="214314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16688" y="836613"/>
            <a:ext cx="2447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6453" y="214289"/>
            <a:ext cx="7838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itchFamily="18" charset="0"/>
              </a:rPr>
              <a:t>Муниципальный долг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itchFamily="18" charset="0"/>
              </a:rPr>
              <a:t>Новопокровского сельского поселения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itchFamily="18" charset="0"/>
              </a:rPr>
              <a:t>в</a:t>
            </a: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itchFamily="18" charset="0"/>
              </a:rPr>
              <a:t> 2023 году </a:t>
            </a:r>
            <a:endParaRPr lang="ru-RU" sz="28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252" y="1986235"/>
            <a:ext cx="428628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Муниципальный долг Новопокровского сельского поселения по состоянию на 1 января 2023 года составит 5000,0 тыс. рублей.</a:t>
            </a:r>
          </a:p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В 2022 году между Министерством финансов Краснодарского края и администрацией Новопокровского сельского поселения  был заключен договор от 10 августа 2022 г. № 56 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 предоставлении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бюджетного кредита бюджету Новопокровского сельского поселения на сумму 5000,0 тыс. рублей под 0,1 % годовых со сроком возврата не позднее 9 августа 2027 года.</a:t>
            </a:r>
          </a:p>
          <a:p>
            <a:pPr indent="360000" algn="just">
              <a:spcBef>
                <a:spcPct val="0"/>
              </a:spcBef>
            </a:pPr>
            <a:endParaRPr lang="ru-RU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92028"/>
            <a:ext cx="3490968" cy="2168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3490968" cy="23230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13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91386" y="1187954"/>
            <a:ext cx="75154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«Бюджет для граждан»</a:t>
            </a:r>
            <a:r>
              <a:rPr lang="ru-RU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подготовлен отделом экономики, прогнозирования и доходов администрации Новопокровского сельского поселения Новопокровского района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ama Nueva" panose="02000603000000000000" pitchFamily="2" charset="-5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адрес</a:t>
            </a:r>
            <a:r>
              <a:rPr lang="ru-RU" altLang="en-US" sz="20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:</a:t>
            </a:r>
            <a:r>
              <a:rPr lang="ru-RU" altLang="en-US" sz="2000" dirty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</a:t>
            </a:r>
            <a:r>
              <a:rPr lang="ru-RU" altLang="en-US" sz="20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Краснодарский край, станица Новопокровская, </a:t>
            </a:r>
          </a:p>
          <a:p>
            <a:pPr algn="ctr" eaLnBrk="1" hangingPunct="1">
              <a:defRPr/>
            </a:pPr>
            <a:r>
              <a:rPr lang="ru-RU" altLang="en-US" sz="20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улица Ленина, 110</a:t>
            </a:r>
            <a:endParaRPr lang="ru-RU" altLang="en-US" sz="2000" b="1" dirty="0">
              <a:solidFill>
                <a:srgbClr val="002060"/>
              </a:solidFill>
              <a:latin typeface="Miama Nueva" panose="02000603000000000000" pitchFamily="2" charset="-5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Телефон: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 </a:t>
            </a:r>
            <a:r>
              <a:rPr lang="ru-RU" altLang="en-US" sz="20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8(86149)7-33-82</a:t>
            </a:r>
            <a:endParaRPr lang="ru-RU" altLang="en-US" sz="2000" dirty="0">
              <a:solidFill>
                <a:srgbClr val="002060"/>
              </a:solidFill>
              <a:latin typeface="Miama Nueva" panose="02000603000000000000" pitchFamily="2" charset="-5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0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novpos@mail.ru</a:t>
            </a:r>
            <a:r>
              <a:rPr lang="ru-RU" altLang="en-US" sz="20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altLang="en-US" sz="2000" dirty="0">
              <a:solidFill>
                <a:srgbClr val="002060"/>
              </a:solidFill>
              <a:latin typeface="Miama Nueva" panose="02000603000000000000" pitchFamily="2" charset="-5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Информационный ресурс </a:t>
            </a: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«Бюджет для граждан» </a:t>
            </a:r>
            <a:r>
              <a:rPr lang="ru-RU" altLang="en-US" sz="2000" b="1" dirty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размещен на официальном сайте администрации Новопокровского сельского поселения </a:t>
            </a:r>
            <a:endParaRPr lang="ru-RU" altLang="en-US" sz="2000" b="1" dirty="0" smtClean="0">
              <a:solidFill>
                <a:srgbClr val="002060"/>
              </a:solidFill>
              <a:latin typeface="Miama Nueva" panose="02000603000000000000" pitchFamily="2" charset="-5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ama Nueva" panose="02000603000000000000" pitchFamily="2" charset="-52"/>
                <a:cs typeface="Times New Roman" panose="02020603050405020304" pitchFamily="18" charset="0"/>
              </a:rPr>
              <a:t>novopokrovskaya.org</a:t>
            </a:r>
            <a:endParaRPr lang="ru-RU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ama Nueva" panose="02000603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47664" y="73598"/>
            <a:ext cx="6768752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Контактная информация</a:t>
            </a:r>
          </a:p>
        </p:txBody>
      </p:sp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11521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ama Nueva" panose="02000603000000000000" pitchFamily="2" charset="-52"/>
              </a:rPr>
              <a:t>Основные показатели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ama Nueva" panose="02000603000000000000" pitchFamily="2" charset="-52"/>
              </a:rPr>
              <a:t>социально-экономического</a:t>
            </a:r>
            <a:r>
              <a:rPr kumimoji="0" lang="ru-RU" sz="2600" b="1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ama Nueva" panose="02000603000000000000" pitchFamily="2" charset="-52"/>
              </a:rPr>
              <a:t> развития Новопокровского сельского поселения</a:t>
            </a:r>
            <a:endParaRPr kumimoji="0" lang="ru-RU" sz="2600" b="1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ama Nueva" panose="02000603000000000000" pitchFamily="2" charset="-52"/>
            </a:endParaRPr>
          </a:p>
        </p:txBody>
      </p:sp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1844823"/>
            <a:ext cx="2520280" cy="86409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Среднегодовая численность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постоянного населения: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19 096</a:t>
            </a:r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человек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924" y="2947806"/>
            <a:ext cx="2505892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Уровень 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регистрируемой безработицы: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1,1</a:t>
            </a:r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4081622"/>
            <a:ext cx="2505892" cy="89037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Среднемесячная 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заработная плата: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34 179,3 </a:t>
            </a:r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924" y="5241721"/>
            <a:ext cx="2505892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Инвестиции 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в основной капитал: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272,5</a:t>
            </a:r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02674" y="5236759"/>
            <a:ext cx="2592288" cy="93047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Прибыль предприятий в разрезе крупных и средних: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1622,3 </a:t>
            </a:r>
            <a:r>
              <a:rPr lang="ru-RU" sz="15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1820" y="5241721"/>
            <a:ext cx="2592288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Объем продукции сельского хозяйства всех сельхозпроизводителей: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5713,1</a:t>
            </a:r>
            <a:r>
              <a:rPr lang="ru-RU" sz="1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6296" y="6525344"/>
            <a:ext cx="1800200" cy="144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Miama Nueva" panose="02000603000000000000" pitchFamily="2" charset="-52"/>
                <a:cs typeface="Times New Roman" panose="02020603050405020304" pitchFamily="18" charset="0"/>
              </a:rPr>
              <a:t>данные за 2022 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093" y="1823603"/>
            <a:ext cx="4938531" cy="3170537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3321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Механизм участия гражданина в бюджетном процессе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260740" y="2132856"/>
            <a:ext cx="1934995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Ознакомиться с проектом бюджета</a:t>
            </a:r>
            <a:endParaRPr lang="ru-RU" sz="115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7588" y="3239744"/>
            <a:ext cx="1918146" cy="928694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Изложить свои</a:t>
            </a:r>
            <a:r>
              <a:rPr lang="en-US" sz="11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предложения</a:t>
            </a:r>
            <a:endParaRPr lang="ru-RU" sz="115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7158" y="4430880"/>
            <a:ext cx="1838576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Принять участие в публичных слушаниях</a:t>
            </a:r>
            <a:endParaRPr lang="ru-RU" sz="12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7158" y="5705475"/>
            <a:ext cx="1838576" cy="914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Проконтролировать решение Новопокровского  с/п</a:t>
            </a:r>
            <a:endParaRPr lang="ru-RU" sz="115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7587" y="1104204"/>
            <a:ext cx="1918147" cy="9144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Проявить активность</a:t>
            </a:r>
            <a:endParaRPr lang="ru-RU" sz="12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21703" y="1175642"/>
            <a:ext cx="6469230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Ознакомиться  с ФЗ № 131 от 06.10.2003 «Об общих принципах организации местного самоуправления  в РФ» и Бюджетным Кодексом РФ.</a:t>
            </a:r>
            <a:endParaRPr lang="ru-RU" sz="12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21703" y="2132856"/>
            <a:ext cx="6500858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Администрация Новопокровского сельского поселения Новопокровского района готовит проект бюджета, который подлежит официальному опубликованию на сайте администрации и обсуждению на публичных слушаниях.</a:t>
            </a:r>
            <a:endParaRPr lang="ru-RU" sz="12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90075" y="3175453"/>
            <a:ext cx="6500858" cy="10572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Подготовить свои обоснованные предложения (изменения) в проект. Выступить в качестве активного  участника, защищающего свои интересы. Каждый житель вправе высказывать свое мнение,  представить материалы, письменные предложения и замечания для включения их в протокол  публичных слушаний.</a:t>
            </a:r>
            <a:endParaRPr lang="ru-RU" sz="12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21703" y="4405157"/>
            <a:ext cx="6437594" cy="128588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Публичные слушания проводятся в целях:</a:t>
            </a:r>
          </a:p>
          <a:p>
            <a:pPr marL="228600" indent="-228600" algn="ctr">
              <a:buAutoNum type="arabicParenR"/>
            </a:pPr>
            <a:r>
              <a:rPr lang="ru-RU" sz="11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обеспечения  участия жителей Новопокровского с/п в обсуждении проекта бюджета поселения;</a:t>
            </a:r>
          </a:p>
          <a:p>
            <a:pPr marL="228600" indent="-228600" algn="ctr">
              <a:buAutoNum type="arabicParenR"/>
            </a:pPr>
            <a:r>
              <a:rPr lang="ru-RU" sz="11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выявления мнения населения и подготовки рекомендаций по итогам обсуждения населением проекта бюджета  поселения;</a:t>
            </a:r>
          </a:p>
          <a:p>
            <a:pPr marL="228600" indent="-228600" algn="ctr">
              <a:buAutoNum type="arabicParenR"/>
            </a:pPr>
            <a:r>
              <a:rPr lang="ru-RU" sz="1150" dirty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и</a:t>
            </a:r>
            <a:r>
              <a:rPr lang="ru-RU" sz="115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зучения  и обобщения предложений  и рекомендаций  жителей Новопокровского с/п по проекту бюджета поселения.</a:t>
            </a:r>
            <a:endParaRPr lang="ru-RU" sz="115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21702" y="5899751"/>
            <a:ext cx="6437595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Заключение о результатах публичных слушаний публикуется (обнародуется) в средствах массовой информации и размещается на официальном сайте Новопокровского  с/п в информационно-телекоммуникационной сети «Интернет».   </a:t>
            </a:r>
            <a:endParaRPr lang="ru-RU" sz="12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7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2051720" y="184028"/>
            <a:ext cx="6806914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Какие этапы проходит бюджет?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04233" y="1054353"/>
            <a:ext cx="6654403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Составление проекта бюджета</a:t>
            </a:r>
            <a:endParaRPr lang="ru-RU" sz="24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04232" y="2071678"/>
            <a:ext cx="6654403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Рассмотрение и утверждение бюджета</a:t>
            </a:r>
            <a:endParaRPr lang="ru-RU" sz="24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04233" y="3175463"/>
            <a:ext cx="6658579" cy="9161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Исполнение бюджета</a:t>
            </a:r>
            <a:endParaRPr lang="ru-RU" sz="24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00056" y="4366088"/>
            <a:ext cx="6658579" cy="110998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Состав, внешняя проверка, рассмотрение и утверждение бюджетной отчетности</a:t>
            </a:r>
            <a:endParaRPr lang="ru-RU" sz="22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04232" y="5834057"/>
            <a:ext cx="6658580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Муниципальный финансовый контроль</a:t>
            </a:r>
            <a:endParaRPr lang="ru-RU" sz="24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pic>
        <p:nvPicPr>
          <p:cNvPr id="1026" name="Picture 2" descr="C:\Users\mk\Desktop\РАБОТА\Мое\БЮДЖЕТ ДЛЯ ГРАЖДАН\к бюджет для граждан на 2022\исполн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3175463"/>
            <a:ext cx="1428750" cy="800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k\Desktop\РАБОТА\Мое\БЮДЖЕТ ДЛЯ ГРАЖДАН\к бюджет для граждан на 2022\провер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4359355"/>
            <a:ext cx="1428750" cy="8698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k\Desktop\РАБОТА\Мое\БЮДЖЕТ ДЛЯ ГРАЖДАН\к бюджет для граждан на 2022\рассмотрени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4" y="2131209"/>
            <a:ext cx="1453981" cy="7239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k\Desktop\РАБОТА\Мое\БЮДЖЕТ ДЛЯ ГРАЖДАН\к бюджет для граждан на 2022\финконтрол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4" y="5767958"/>
            <a:ext cx="1453981" cy="8519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k\Desktop\РАБОТА\Мое\БЮДЖЕТ ДЛЯ ГРАЖДАН\к бюджет для граждан на 2022\составление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1054353"/>
            <a:ext cx="1446991" cy="8185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5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Документы, на основании которых составляется проект бюджета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39608" y="1196752"/>
            <a:ext cx="6500858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Бюджетное послание Президента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Российской Федерации</a:t>
            </a:r>
            <a:endParaRPr lang="ru-RU" sz="24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57422" y="2204864"/>
            <a:ext cx="6500858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Прогноз социально-экономического развития</a:t>
            </a:r>
            <a:endParaRPr lang="ru-RU" sz="24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69368" y="3356992"/>
            <a:ext cx="6500858" cy="9161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Среднесрочный финансовый план</a:t>
            </a:r>
            <a:endParaRPr lang="ru-RU" sz="24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61954" y="4552950"/>
            <a:ext cx="6500858" cy="9144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57422" y="5786454"/>
            <a:ext cx="6500858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Муниципальные программы Новопокровского сельского поселения</a:t>
            </a:r>
            <a:endParaRPr lang="ru-RU" sz="24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1083183"/>
            <a:ext cx="1322831" cy="8503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2130922"/>
            <a:ext cx="1322831" cy="9908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3313736"/>
            <a:ext cx="1322831" cy="933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6" y="4552950"/>
            <a:ext cx="1324612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5687240"/>
            <a:ext cx="1322831" cy="984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7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126992" y="204466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Основные сведения, необходимые для составления проекта бюджета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83386" y="1377728"/>
            <a:ext cx="6601911" cy="11333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Сведения о налогах, подлежащих зачислению в бюджет Новопокровского сельского поселения и нормах налогового законодательства в части соответствующих налогов</a:t>
            </a:r>
            <a:endParaRPr lang="ru-RU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83386" y="2815197"/>
            <a:ext cx="6601911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Сведения о неналоговых доходах, подлежащих зачислению в бюджет Новопокровского сельского поселения</a:t>
            </a:r>
            <a:endParaRPr lang="ru-RU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88603" y="4086200"/>
            <a:ext cx="6601912" cy="9161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Сведения о предполагаемых объектах финансовой помощи из вышестоящих бюджетов</a:t>
            </a:r>
            <a:endParaRPr lang="ru-RU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83386" y="5445224"/>
            <a:ext cx="6626494" cy="101495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Реестр расходных обязательств</a:t>
            </a:r>
            <a:endParaRPr lang="ru-RU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397866"/>
            <a:ext cx="1772520" cy="10160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948544"/>
            <a:ext cx="1772520" cy="10537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5418797"/>
            <a:ext cx="1746498" cy="10768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4" y="2712189"/>
            <a:ext cx="1772520" cy="9518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57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19672" y="313646"/>
            <a:ext cx="6480721" cy="59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Сбалансированность бюджета</a:t>
            </a:r>
            <a:endParaRPr lang="ru-RU" altLang="ru-RU" sz="3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71472" y="3071810"/>
            <a:ext cx="8137525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7005" y="1636919"/>
            <a:ext cx="5073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Сбалансированность бюджета – один из основополагающих принципов формирования и исполнения бюджета, состоящий в количественном соответствии (равновесии) бюджетных расходов источникам их финансирования.</a:t>
            </a:r>
            <a:endParaRPr lang="ru-RU" sz="16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779" y="3429000"/>
            <a:ext cx="868491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Расходы бюджета сопоставляются с доходами, получается их баланс.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Если расходы превышают доходы, складывается ДЕФИЦИТ, в обратном случае – ПРОФИЦИТ. В случае нехватки денежных средств, для того чтобы все принятые властью обязательства перед обществом были исполнены надлежащим образом, изыскиваются источники финансирования дефицита бюджета.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	Самый простой способ – использовать средства, оставшиеся  в бюджете с прошлого года. Однако, если таковых нет, привлекаются банковские кредиты. Заемные средства необходимо возвращать, а также уплачивать по  ним проценты.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Miama Nueva" panose="02000603000000000000" pitchFamily="2" charset="-52"/>
                <a:cs typeface="Times New Roman" pitchFamily="18" charset="0"/>
              </a:rPr>
              <a:t>В связи с этим возникает МУНИЦИПАЛЬНЫЙ ДОЛГ.</a:t>
            </a:r>
            <a:endParaRPr lang="ru-RU" sz="1600" dirty="0">
              <a:solidFill>
                <a:srgbClr val="002060"/>
              </a:solidFill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30722" name="AutoShape 2" descr="C:\Users\1\Desktop\%D0%B4%D0%B5%D0%BD%D1%8C%D0%B3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24" name="AutoShape 4" descr="C:\Users\1\Desktop\%D0%B4%D0%B5%D0%BD%D1%8C%D0%B3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9" y="1339976"/>
            <a:ext cx="3500334" cy="232931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9324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852" y="188640"/>
            <a:ext cx="7472587" cy="1343072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cs typeface="Times New Roman" pitchFamily="18" charset="0"/>
              </a:rPr>
              <a:t>Основные характеристики бюджета Новопокровского сельского поселения на 2023 год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0034" y="1928802"/>
            <a:ext cx="8358246" cy="484632"/>
          </a:xfrm>
          <a:prstGeom prst="homePlate">
            <a:avLst>
              <a:gd name="adj" fmla="val 4775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1) общий объем доходов в сумме </a:t>
            </a:r>
            <a:r>
              <a:rPr lang="ru-RU" b="1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132 484,4</a:t>
            </a:r>
            <a:r>
              <a:rPr lang="ru-RU" dirty="0" smtClean="0">
                <a:solidFill>
                  <a:srgbClr val="C0000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тысяч рублей;</a:t>
            </a:r>
            <a:endParaRPr lang="ru-RU" dirty="0">
              <a:latin typeface="Miama Nueva" panose="02000603000000000000" pitchFamily="2" charset="-52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0034" y="2714620"/>
            <a:ext cx="8358246" cy="484632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2) общий объем расходов в сумме </a:t>
            </a:r>
            <a:r>
              <a:rPr lang="ru-RU" b="1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134 903,3</a:t>
            </a:r>
            <a:r>
              <a:rPr lang="ru-RU" dirty="0" smtClean="0">
                <a:solidFill>
                  <a:srgbClr val="C0000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тысяч рублей;</a:t>
            </a:r>
            <a:endParaRPr lang="ru-RU" dirty="0">
              <a:latin typeface="Miama Nueva" panose="02000603000000000000" pitchFamily="2" charset="-52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3571876"/>
            <a:ext cx="8358246" cy="48463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   3) дефицит бюджета в сумме </a:t>
            </a:r>
            <a:r>
              <a:rPr lang="ru-RU" b="1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2 418,9</a:t>
            </a:r>
            <a:r>
              <a:rPr lang="ru-RU" dirty="0" smtClean="0">
                <a:solidFill>
                  <a:srgbClr val="C0000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тысяч рублей;</a:t>
            </a:r>
            <a:endParaRPr lang="ru-RU" dirty="0">
              <a:latin typeface="Miama Nueva" panose="02000603000000000000" pitchFamily="2" charset="-52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00034" y="4429132"/>
            <a:ext cx="8358246" cy="1952196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0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4) верхний предел муниципального внутреннего долга Новопокровского сельского поселения Новопокровского района на 1 января 2024 года в сумме </a:t>
            </a:r>
            <a:r>
              <a:rPr lang="ru-RU" b="1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10 000,0</a:t>
            </a:r>
            <a:r>
              <a:rPr lang="ru-RU" dirty="0" smtClean="0">
                <a:solidFill>
                  <a:srgbClr val="C0000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тысяч рублей, в том числе верхний предел долга по муниципальным гарантиям Новопокровского сельского поселения Новопокровского района в сумме </a:t>
            </a:r>
            <a:r>
              <a:rPr lang="ru-RU" b="1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0,0</a:t>
            </a:r>
            <a:r>
              <a:rPr lang="ru-RU" dirty="0" smtClean="0">
                <a:solidFill>
                  <a:srgbClr val="002060"/>
                </a:solidFill>
                <a:latin typeface="Miama Nueva" panose="02000603000000000000" pitchFamily="2" charset="-52"/>
                <a:ea typeface="Times New Roman" pitchFamily="18" charset="0"/>
                <a:cs typeface="Times New Roman" pitchFamily="18" charset="0"/>
              </a:rPr>
              <a:t> тысяч рублей.</a:t>
            </a: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1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13151</TotalTime>
  <Words>1300</Words>
  <Application>Microsoft Office PowerPoint</Application>
  <PresentationFormat>Экран (4:3)</PresentationFormat>
  <Paragraphs>210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Miama Nueva</vt:lpstr>
      <vt:lpstr>Times New Roman</vt:lpstr>
      <vt:lpstr>Trebuchet MS</vt:lpstr>
      <vt:lpstr>Wingdings 3</vt:lpstr>
      <vt:lpstr>1_Специальное оформление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Новопокровского сельского поселения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mk</cp:lastModifiedBy>
  <cp:revision>845</cp:revision>
  <cp:lastPrinted>2022-11-24T08:38:23Z</cp:lastPrinted>
  <dcterms:created xsi:type="dcterms:W3CDTF">2017-11-30T07:35:28Z</dcterms:created>
  <dcterms:modified xsi:type="dcterms:W3CDTF">2022-12-02T13:06:47Z</dcterms:modified>
</cp:coreProperties>
</file>